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6"/>
  </p:notesMasterIdLst>
  <p:handoutMasterIdLst>
    <p:handoutMasterId r:id="rId57"/>
  </p:handoutMasterIdLst>
  <p:sldIdLst>
    <p:sldId id="394" r:id="rId3"/>
    <p:sldId id="395" r:id="rId4"/>
    <p:sldId id="458" r:id="rId5"/>
    <p:sldId id="459" r:id="rId6"/>
    <p:sldId id="460" r:id="rId7"/>
    <p:sldId id="461" r:id="rId8"/>
    <p:sldId id="464" r:id="rId9"/>
    <p:sldId id="465" r:id="rId10"/>
    <p:sldId id="466" r:id="rId11"/>
    <p:sldId id="517" r:id="rId12"/>
    <p:sldId id="467" r:id="rId13"/>
    <p:sldId id="523" r:id="rId14"/>
    <p:sldId id="527" r:id="rId15"/>
    <p:sldId id="524" r:id="rId16"/>
    <p:sldId id="468" r:id="rId17"/>
    <p:sldId id="469" r:id="rId18"/>
    <p:sldId id="470" r:id="rId19"/>
    <p:sldId id="518" r:id="rId20"/>
    <p:sldId id="471" r:id="rId21"/>
    <p:sldId id="472" r:id="rId22"/>
    <p:sldId id="525" r:id="rId23"/>
    <p:sldId id="526" r:id="rId24"/>
    <p:sldId id="473" r:id="rId25"/>
    <p:sldId id="474" r:id="rId26"/>
    <p:sldId id="519" r:id="rId27"/>
    <p:sldId id="475" r:id="rId28"/>
    <p:sldId id="476" r:id="rId29"/>
    <p:sldId id="477" r:id="rId30"/>
    <p:sldId id="520" r:id="rId31"/>
    <p:sldId id="478" r:id="rId32"/>
    <p:sldId id="479" r:id="rId33"/>
    <p:sldId id="480" r:id="rId34"/>
    <p:sldId id="481" r:id="rId35"/>
    <p:sldId id="482" r:id="rId36"/>
    <p:sldId id="521" r:id="rId37"/>
    <p:sldId id="506" r:id="rId38"/>
    <p:sldId id="484" r:id="rId39"/>
    <p:sldId id="488" r:id="rId40"/>
    <p:sldId id="522" r:id="rId41"/>
    <p:sldId id="513" r:id="rId42"/>
    <p:sldId id="492" r:id="rId43"/>
    <p:sldId id="507" r:id="rId44"/>
    <p:sldId id="508" r:id="rId45"/>
    <p:sldId id="509" r:id="rId46"/>
    <p:sldId id="510" r:id="rId47"/>
    <p:sldId id="511" r:id="rId48"/>
    <p:sldId id="514" r:id="rId49"/>
    <p:sldId id="512" r:id="rId50"/>
    <p:sldId id="493" r:id="rId51"/>
    <p:sldId id="502" r:id="rId52"/>
    <p:sldId id="528" r:id="rId53"/>
    <p:sldId id="423" r:id="rId54"/>
    <p:sldId id="393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2"/>
    <a:srgbClr val="D9D5C7"/>
    <a:srgbClr val="FFFF00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533" autoAdjust="0"/>
  </p:normalViewPr>
  <p:slideViewPr>
    <p:cSldViewPr>
      <p:cViewPr varScale="1">
        <p:scale>
          <a:sx n="92" d="100"/>
          <a:sy n="92" d="100"/>
        </p:scale>
        <p:origin x="25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9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52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DB6E-1378-4DEA-8AA6-73BF3CD06D01}" type="datetime1">
              <a:rPr lang="en-US" smtClean="0"/>
              <a:t>4/8/2016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5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884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8528F-7D19-4CDD-AADE-CBC5E3B8B2EC}" type="datetime1">
              <a:rPr lang="en-US" smtClean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hardprogrammer.blogspot.bg/2006/11/permutaciones-con-repetici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telenet.be/vdmoortel/dirk/Maths/PermVarComb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7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31/algorithms-april-2016" TargetMode="External"/><Relationship Id="rId10" Type="http://schemas.openxmlformats.org/officeDocument/2006/relationships/image" Target="../media/image66.png"/><Relationship Id="rId19" Type="http://schemas.openxmlformats.org/officeDocument/2006/relationships/image" Target="../media/image70.png"/><Relationship Id="rId4" Type="http://schemas.openxmlformats.org/officeDocument/2006/relationships/image" Target="../media/image6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85800"/>
            <a:ext cx="7610942" cy="1087372"/>
          </a:xfrm>
        </p:spPr>
        <p:txBody>
          <a:bodyPr>
            <a:normAutofit/>
          </a:bodyPr>
          <a:lstStyle/>
          <a:p>
            <a:r>
              <a:rPr lang="en-US" noProof="1"/>
              <a:t>Combinatorial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1905000"/>
            <a:ext cx="7547528" cy="1394093"/>
          </a:xfrm>
        </p:spPr>
        <p:txBody>
          <a:bodyPr>
            <a:normAutofit/>
          </a:bodyPr>
          <a:lstStyle/>
          <a:p>
            <a:r>
              <a:rPr lang="en-US" dirty="0"/>
              <a:t>Generating </a:t>
            </a:r>
            <a:r>
              <a:rPr lang="en-US" dirty="0" smtClean="0"/>
              <a:t>Variations, Permutations, Combinations, …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114001" y="3774786"/>
            <a:ext cx="20831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Combinatorial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3" name="Picture 2" descr="File:Partition3D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945">
            <a:off x="8644527" y="3975189"/>
            <a:ext cx="2921883" cy="219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3.bp.blogspot.com/_MDUvQh4tF8E/Sirt7EiOY6I/AAAAAAAAAHw/xFHVr5PNBes/s400/perm_cube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1161">
            <a:off x="7720604" y="3595969"/>
            <a:ext cx="1624610" cy="1674856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15" y="4724400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978708" y="3505200"/>
            <a:ext cx="3810000" cy="2563504"/>
            <a:chOff x="4875212" y="2438400"/>
            <a:chExt cx="3810000" cy="2563504"/>
          </a:xfrm>
        </p:grpSpPr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79948" y="2438400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Var(1)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1508" y="3505200"/>
            <a:ext cx="3810000" cy="2563504"/>
            <a:chOff x="760412" y="2438400"/>
            <a:chExt cx="381000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57188" y="2438400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Var(0)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Var(index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to generate variations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3000" dirty="0" smtClean="0"/>
              <a:t>Put the numbers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</a:t>
            </a:r>
            <a:r>
              <a:rPr lang="en-US" sz="3000" dirty="0" smtClean="0"/>
              <a:t> at 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Var(index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r>
              <a:rPr lang="en-US" sz="3000" dirty="0" smtClean="0"/>
              <a:t> to generate the rest 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Algorithm: Variations with Repetition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997241"/>
              </p:ext>
            </p:extLst>
          </p:nvPr>
        </p:nvGraphicFramePr>
        <p:xfrm>
          <a:off x="1012051" y="4617766"/>
          <a:ext cx="3018155" cy="438912"/>
        </p:xfrm>
        <a:graphic>
          <a:graphicData uri="http://schemas.openxmlformats.org/drawingml/2006/table">
            <a:tbl>
              <a:tblPr/>
              <a:tblGrid>
                <a:gridCol w="1192530"/>
                <a:gridCol w="457200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966883" y="4355982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598612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4388" y="539881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Var(1)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57851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376398" y="3505200"/>
            <a:ext cx="2079310" cy="2563504"/>
            <a:chOff x="8968102" y="2438400"/>
            <a:chExt cx="2079310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407644" y="2446094"/>
              <a:ext cx="12041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Var(k)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507051" y="4087504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535156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4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505815"/>
              </p:ext>
            </p:extLst>
          </p:nvPr>
        </p:nvGraphicFramePr>
        <p:xfrm>
          <a:off x="5362257" y="4617766"/>
          <a:ext cx="3094356" cy="438912"/>
        </p:xfrm>
        <a:graphic>
          <a:graphicData uri="http://schemas.openxmlformats.org/drawingml/2006/table">
            <a:tbl>
              <a:tblPr/>
              <a:tblGrid>
                <a:gridCol w="491492"/>
                <a:gridCol w="1128388"/>
                <a:gridCol w="491492"/>
                <a:gridCol w="491492"/>
                <a:gridCol w="49149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8" name="AutoShape 25"/>
          <p:cNvSpPr>
            <a:spLocks/>
          </p:cNvSpPr>
          <p:nvPr/>
        </p:nvSpPr>
        <p:spPr bwMode="auto">
          <a:xfrm rot="16200000">
            <a:off x="7569243" y="4526247"/>
            <a:ext cx="284162" cy="14609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6385564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13684" y="539881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Var(2)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4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Variations </a:t>
            </a:r>
            <a:r>
              <a:rPr lang="en-US" dirty="0" smtClean="0"/>
              <a:t>with 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7174659" y="3105126"/>
            <a:ext cx="4346294" cy="31762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endParaRPr lang="en-US" sz="24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622291" y="1295400"/>
            <a:ext cx="655236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void GenerateVariations(int index)</a:t>
            </a:r>
          </a:p>
          <a:p>
            <a:pPr>
              <a:lnSpc>
                <a:spcPct val="100000"/>
              </a:lnSpc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</a:pPr>
            <a:r>
              <a:rPr lang="en-US" noProof="1"/>
              <a:t>  if (index &gt;= k)</a:t>
            </a:r>
          </a:p>
          <a:p>
            <a:pPr>
              <a:lnSpc>
                <a:spcPct val="100000"/>
              </a:lnSpc>
            </a:pPr>
            <a:r>
              <a:rPr lang="en-US" noProof="1"/>
              <a:t>  {</a:t>
            </a:r>
          </a:p>
          <a:p>
            <a:pPr>
              <a:lnSpc>
                <a:spcPct val="100000"/>
              </a:lnSpc>
            </a:pPr>
            <a:r>
              <a:rPr lang="en-US" noProof="1"/>
              <a:t>    Print(arr);</a:t>
            </a:r>
          </a:p>
          <a:p>
            <a:pPr>
              <a:lnSpc>
                <a:spcPct val="100000"/>
              </a:lnSpc>
            </a:pPr>
            <a:r>
              <a:rPr lang="en-US" noProof="1"/>
              <a:t>  }</a:t>
            </a:r>
          </a:p>
          <a:p>
            <a:pPr>
              <a:lnSpc>
                <a:spcPct val="100000"/>
              </a:lnSpc>
            </a:pPr>
            <a:r>
              <a:rPr lang="en-US" noProof="1"/>
              <a:t>  else</a:t>
            </a:r>
          </a:p>
          <a:p>
            <a:pPr>
              <a:lnSpc>
                <a:spcPct val="100000"/>
              </a:lnSpc>
            </a:pPr>
            <a:r>
              <a:rPr lang="en-US" noProof="1"/>
              <a:t>    for (int i = 0; i &lt; n; i++)</a:t>
            </a:r>
          </a:p>
          <a:p>
            <a:pPr>
              <a:lnSpc>
                <a:spcPct val="100000"/>
              </a:lnSpc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</a:pPr>
            <a:r>
              <a:rPr lang="en-US" noProof="1"/>
              <a:t>      arr[index] = i;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  GenerateVariations(index + 1);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</a:pPr>
            <a:r>
              <a:rPr lang="en-US" noProof="1"/>
              <a:t>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111" y="3267635"/>
            <a:ext cx="2444708" cy="2865368"/>
          </a:xfrm>
          <a:prstGeom prst="rect">
            <a:avLst/>
          </a:prstGeom>
        </p:spPr>
      </p:pic>
      <p:sp>
        <p:nvSpPr>
          <p:cNvPr id="28" name="Text Placeholder 7"/>
          <p:cNvSpPr txBox="1">
            <a:spLocks/>
          </p:cNvSpPr>
          <p:nvPr/>
        </p:nvSpPr>
        <p:spPr>
          <a:xfrm>
            <a:off x="7174659" y="1290638"/>
            <a:ext cx="4346294" cy="1809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2;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GenerateVariations(0);</a:t>
            </a:r>
          </a:p>
        </p:txBody>
      </p:sp>
    </p:spTree>
    <p:extLst>
      <p:ext uri="{BB962C8B-B14F-4D97-AF65-F5344CB8AC3E}">
        <p14:creationId xmlns:p14="http://schemas.microsoft.com/office/powerpoint/2010/main" val="9512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Iterative algorithm to generate variations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/>
              <a:t>with </a:t>
            </a:r>
            <a:r>
              <a:rPr lang="en-US" dirty="0"/>
              <a:t>repetition, in lexicographical order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Start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…,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}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Increment the last element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If the last element reaches its </a:t>
            </a:r>
            <a:r>
              <a:rPr lang="en-US" dirty="0" smtClean="0"/>
              <a:t>maximum, i.e.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n-1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Make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and increment the element of the </a:t>
            </a:r>
            <a:r>
              <a:rPr lang="en-US" dirty="0" smtClean="0"/>
              <a:t>left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If the element on the left reaches its maximum</a:t>
            </a:r>
          </a:p>
          <a:p>
            <a:pPr lvl="3">
              <a:lnSpc>
                <a:spcPct val="110000"/>
              </a:lnSpc>
            </a:pPr>
            <a:r>
              <a:rPr lang="en-US" dirty="0" smtClean="0"/>
              <a:t>Make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and increment the element on the left, etc.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Repeat until all elements reach their maximums</a:t>
            </a:r>
            <a:endParaRPr lang="en-US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Variations: Iterative Algorithm</a:t>
            </a:r>
            <a:endParaRPr lang="en-US" dirty="0"/>
          </a:p>
        </p:txBody>
      </p:sp>
      <p:pic>
        <p:nvPicPr>
          <p:cNvPr id="1026" name="Picture 2" descr="http://www.recommind.com/wp-content/uploads/2014/12/green-ite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12" y="1819275"/>
            <a:ext cx="22898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hatchforce.com/wp-content/uploads/2014/06/icon-ite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2" y="4463738"/>
            <a:ext cx="1832600" cy="1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Variations Iteratively – Example </a:t>
            </a:r>
            <a:endParaRPr lang="en-US" dirty="0"/>
          </a:p>
        </p:txBody>
      </p:sp>
      <p:graphicFrame>
        <p:nvGraphicFramePr>
          <p:cNvPr id="6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457074"/>
              </p:ext>
            </p:extLst>
          </p:nvPr>
        </p:nvGraphicFramePr>
        <p:xfrm>
          <a:off x="531812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1" name="Straight Arrow Connector 70"/>
          <p:cNvCxnSpPr/>
          <p:nvPr/>
        </p:nvCxnSpPr>
        <p:spPr>
          <a:xfrm>
            <a:off x="2373538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25064"/>
              </p:ext>
            </p:extLst>
          </p:nvPr>
        </p:nvGraphicFramePr>
        <p:xfrm>
          <a:off x="2819400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2" name="Straight Arrow Connector 81"/>
          <p:cNvCxnSpPr/>
          <p:nvPr/>
        </p:nvCxnSpPr>
        <p:spPr>
          <a:xfrm>
            <a:off x="4661126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85786"/>
              </p:ext>
            </p:extLst>
          </p:nvPr>
        </p:nvGraphicFramePr>
        <p:xfrm>
          <a:off x="5106988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5" name="Straight Arrow Connector 84"/>
          <p:cNvCxnSpPr/>
          <p:nvPr/>
        </p:nvCxnSpPr>
        <p:spPr>
          <a:xfrm>
            <a:off x="6948714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054407"/>
              </p:ext>
            </p:extLst>
          </p:nvPr>
        </p:nvGraphicFramePr>
        <p:xfrm>
          <a:off x="7394576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54548"/>
              </p:ext>
            </p:extLst>
          </p:nvPr>
        </p:nvGraphicFramePr>
        <p:xfrm>
          <a:off x="531812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2" name="Straight Arrow Connector 91"/>
          <p:cNvCxnSpPr/>
          <p:nvPr/>
        </p:nvCxnSpPr>
        <p:spPr>
          <a:xfrm>
            <a:off x="2373538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137347"/>
              </p:ext>
            </p:extLst>
          </p:nvPr>
        </p:nvGraphicFramePr>
        <p:xfrm>
          <a:off x="2819400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4" name="Straight Arrow Connector 93"/>
          <p:cNvCxnSpPr/>
          <p:nvPr/>
        </p:nvCxnSpPr>
        <p:spPr>
          <a:xfrm>
            <a:off x="4661126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745822"/>
              </p:ext>
            </p:extLst>
          </p:nvPr>
        </p:nvGraphicFramePr>
        <p:xfrm>
          <a:off x="5106988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9" name="Straight Arrow Connector 98"/>
          <p:cNvCxnSpPr/>
          <p:nvPr/>
        </p:nvCxnSpPr>
        <p:spPr>
          <a:xfrm>
            <a:off x="9236756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502735"/>
              </p:ext>
            </p:extLst>
          </p:nvPr>
        </p:nvGraphicFramePr>
        <p:xfrm>
          <a:off x="9682164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1" name="Straight Arrow Connector 100"/>
          <p:cNvCxnSpPr/>
          <p:nvPr/>
        </p:nvCxnSpPr>
        <p:spPr>
          <a:xfrm>
            <a:off x="11504612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948714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28631"/>
              </p:ext>
            </p:extLst>
          </p:nvPr>
        </p:nvGraphicFramePr>
        <p:xfrm>
          <a:off x="7394576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4" name="Straight Arrow Connector 103"/>
          <p:cNvCxnSpPr/>
          <p:nvPr/>
        </p:nvCxnSpPr>
        <p:spPr>
          <a:xfrm>
            <a:off x="9236756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65051"/>
              </p:ext>
            </p:extLst>
          </p:nvPr>
        </p:nvGraphicFramePr>
        <p:xfrm>
          <a:off x="9682164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6" name="Straight Arrow Connector 105"/>
          <p:cNvCxnSpPr/>
          <p:nvPr/>
        </p:nvCxnSpPr>
        <p:spPr>
          <a:xfrm>
            <a:off x="11504612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220459"/>
              </p:ext>
            </p:extLst>
          </p:nvPr>
        </p:nvGraphicFramePr>
        <p:xfrm>
          <a:off x="531812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8" name="Straight Arrow Connector 107"/>
          <p:cNvCxnSpPr/>
          <p:nvPr/>
        </p:nvCxnSpPr>
        <p:spPr>
          <a:xfrm>
            <a:off x="2373538" y="378926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90017"/>
              </p:ext>
            </p:extLst>
          </p:nvPr>
        </p:nvGraphicFramePr>
        <p:xfrm>
          <a:off x="2819400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75236"/>
              </p:ext>
            </p:extLst>
          </p:nvPr>
        </p:nvGraphicFramePr>
        <p:xfrm>
          <a:off x="5106988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2" name="Straight Arrow Connector 111"/>
          <p:cNvCxnSpPr/>
          <p:nvPr/>
        </p:nvCxnSpPr>
        <p:spPr>
          <a:xfrm>
            <a:off x="6948714" y="378926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78536"/>
              </p:ext>
            </p:extLst>
          </p:nvPr>
        </p:nvGraphicFramePr>
        <p:xfrm>
          <a:off x="7394576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9236756" y="378926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780"/>
              </p:ext>
            </p:extLst>
          </p:nvPr>
        </p:nvGraphicFramePr>
        <p:xfrm>
          <a:off x="9682164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6" name="Straight Arrow Connector 115"/>
          <p:cNvCxnSpPr/>
          <p:nvPr/>
        </p:nvCxnSpPr>
        <p:spPr>
          <a:xfrm>
            <a:off x="11504612" y="378926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88556" y="3466320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2373538" y="456777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302632"/>
              </p:ext>
            </p:extLst>
          </p:nvPr>
        </p:nvGraphicFramePr>
        <p:xfrm>
          <a:off x="2819400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88930"/>
              </p:ext>
            </p:extLst>
          </p:nvPr>
        </p:nvGraphicFramePr>
        <p:xfrm>
          <a:off x="5106988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2" name="Straight Arrow Connector 121"/>
          <p:cNvCxnSpPr/>
          <p:nvPr/>
        </p:nvCxnSpPr>
        <p:spPr>
          <a:xfrm>
            <a:off x="6948714" y="456777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45306"/>
              </p:ext>
            </p:extLst>
          </p:nvPr>
        </p:nvGraphicFramePr>
        <p:xfrm>
          <a:off x="7394576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4" name="Straight Arrow Connector 123"/>
          <p:cNvCxnSpPr/>
          <p:nvPr/>
        </p:nvCxnSpPr>
        <p:spPr>
          <a:xfrm>
            <a:off x="9236756" y="456777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871839"/>
              </p:ext>
            </p:extLst>
          </p:nvPr>
        </p:nvGraphicFramePr>
        <p:xfrm>
          <a:off x="9682164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6" name="Straight Arrow Connector 125"/>
          <p:cNvCxnSpPr/>
          <p:nvPr/>
        </p:nvCxnSpPr>
        <p:spPr>
          <a:xfrm>
            <a:off x="11504612" y="456777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4588556" y="4244827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graphicFrame>
        <p:nvGraphicFramePr>
          <p:cNvPr id="12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123170"/>
              </p:ext>
            </p:extLst>
          </p:nvPr>
        </p:nvGraphicFramePr>
        <p:xfrm>
          <a:off x="526595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9" name="Straight Arrow Connector 128"/>
          <p:cNvCxnSpPr/>
          <p:nvPr/>
        </p:nvCxnSpPr>
        <p:spPr>
          <a:xfrm>
            <a:off x="2373538" y="5345028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42303"/>
              </p:ext>
            </p:extLst>
          </p:nvPr>
        </p:nvGraphicFramePr>
        <p:xfrm>
          <a:off x="2819400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844814"/>
              </p:ext>
            </p:extLst>
          </p:nvPr>
        </p:nvGraphicFramePr>
        <p:xfrm>
          <a:off x="5106988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2" name="Straight Arrow Connector 131"/>
          <p:cNvCxnSpPr/>
          <p:nvPr/>
        </p:nvCxnSpPr>
        <p:spPr>
          <a:xfrm>
            <a:off x="6948714" y="5345028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26578"/>
              </p:ext>
            </p:extLst>
          </p:nvPr>
        </p:nvGraphicFramePr>
        <p:xfrm>
          <a:off x="7394576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4" name="Straight Arrow Connector 133"/>
          <p:cNvCxnSpPr/>
          <p:nvPr/>
        </p:nvCxnSpPr>
        <p:spPr>
          <a:xfrm>
            <a:off x="9236756" y="5345028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82065"/>
              </p:ext>
            </p:extLst>
          </p:nvPr>
        </p:nvGraphicFramePr>
        <p:xfrm>
          <a:off x="9682164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6" name="Straight Arrow Connector 135"/>
          <p:cNvCxnSpPr/>
          <p:nvPr/>
        </p:nvCxnSpPr>
        <p:spPr>
          <a:xfrm>
            <a:off x="11504612" y="5345028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88556" y="502208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graphicFrame>
        <p:nvGraphicFramePr>
          <p:cNvPr id="13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382048"/>
              </p:ext>
            </p:extLst>
          </p:nvPr>
        </p:nvGraphicFramePr>
        <p:xfrm>
          <a:off x="526595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9" name="Straight Arrow Connector 138"/>
          <p:cNvCxnSpPr/>
          <p:nvPr/>
        </p:nvCxnSpPr>
        <p:spPr>
          <a:xfrm>
            <a:off x="2373538" y="615430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73249"/>
              </p:ext>
            </p:extLst>
          </p:nvPr>
        </p:nvGraphicFramePr>
        <p:xfrm>
          <a:off x="2819400" y="594398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72328"/>
              </p:ext>
            </p:extLst>
          </p:nvPr>
        </p:nvGraphicFramePr>
        <p:xfrm>
          <a:off x="5106988" y="594398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948714" y="615430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94887"/>
              </p:ext>
            </p:extLst>
          </p:nvPr>
        </p:nvGraphicFramePr>
        <p:xfrm>
          <a:off x="7394576" y="594398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>
            <a:off x="4588556" y="5881311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graphicFrame>
        <p:nvGraphicFramePr>
          <p:cNvPr id="14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88852"/>
              </p:ext>
            </p:extLst>
          </p:nvPr>
        </p:nvGraphicFramePr>
        <p:xfrm>
          <a:off x="526595" y="594398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49" name="Straight Arrow Connector 148"/>
          <p:cNvCxnSpPr/>
          <p:nvPr/>
        </p:nvCxnSpPr>
        <p:spPr>
          <a:xfrm>
            <a:off x="9218612" y="615430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9561118" y="5877827"/>
            <a:ext cx="829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stop</a:t>
            </a:r>
            <a:endParaRPr lang="en-US" sz="2800" b="1" dirty="0"/>
          </a:p>
        </p:txBody>
      </p:sp>
      <p:sp>
        <p:nvSpPr>
          <p:cNvPr id="151" name="Content Placeholder 1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the variations for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= </a:t>
            </a:r>
            <a:r>
              <a:rPr lang="en-US" dirty="0" smtClean="0"/>
              <a:t>5 and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7"/>
          <p:cNvSpPr txBox="1">
            <a:spLocks/>
          </p:cNvSpPr>
          <p:nvPr/>
        </p:nvSpPr>
        <p:spPr>
          <a:xfrm>
            <a:off x="622290" y="1266372"/>
            <a:ext cx="10898663" cy="50598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 smtClean="0"/>
              <a:t>while (true)</a:t>
            </a:r>
          </a:p>
          <a:p>
            <a:r>
              <a:rPr lang="en-US" noProof="1" smtClean="0"/>
              <a:t>{</a:t>
            </a:r>
          </a:p>
          <a:p>
            <a:r>
              <a:rPr lang="en-US" noProof="1" smtClean="0"/>
              <a:t>  Print(arr);</a:t>
            </a:r>
          </a:p>
          <a:p>
            <a:r>
              <a:rPr lang="en-US" noProof="1" smtClean="0"/>
              <a:t>  int index = k - 1;</a:t>
            </a:r>
          </a:p>
          <a:p>
            <a:r>
              <a:rPr lang="en-US" noProof="1" smtClean="0"/>
              <a:t>  while (index &gt;= 0 &amp;&amp; arr[index] == n-1)</a:t>
            </a:r>
          </a:p>
          <a:p>
            <a:r>
              <a:rPr lang="en-US" noProof="1" smtClean="0"/>
              <a:t>    index--;</a:t>
            </a:r>
          </a:p>
          <a:p>
            <a:r>
              <a:rPr lang="en-US" noProof="1" smtClean="0"/>
              <a:t>  if (index &lt; 0)</a:t>
            </a:r>
          </a:p>
          <a:p>
            <a:r>
              <a:rPr lang="en-US" noProof="1" smtClean="0"/>
              <a:t>    break;</a:t>
            </a:r>
          </a:p>
          <a:p>
            <a:r>
              <a:rPr lang="en-US" noProof="1" smtClean="0"/>
              <a:t>  arr[index]++;</a:t>
            </a:r>
          </a:p>
          <a:p>
            <a:r>
              <a:rPr lang="en-US" noProof="1" smtClean="0"/>
              <a:t>  for (int i = index + 1; i &lt; k; i++)</a:t>
            </a:r>
          </a:p>
          <a:p>
            <a:r>
              <a:rPr lang="en-US" noProof="1" smtClean="0"/>
              <a:t>    arr[i] = 0;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Variations with Repetition – Iterative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7085011" y="1266372"/>
            <a:ext cx="4435941" cy="15019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noProof="1">
                <a:solidFill>
                  <a:schemeClr val="tx2"/>
                </a:solidFill>
              </a:rPr>
              <a:t>int n = 5;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int k = 3;</a:t>
            </a:r>
          </a:p>
          <a:p>
            <a:r>
              <a:rPr lang="en-US" sz="2400" b="1" noProof="1" smtClean="0">
                <a:solidFill>
                  <a:schemeClr val="tx2"/>
                </a:solidFill>
              </a:rPr>
              <a:t>int[] arr </a:t>
            </a:r>
            <a:r>
              <a:rPr lang="en-US" sz="2400" b="1" noProof="1">
                <a:solidFill>
                  <a:schemeClr val="tx2"/>
                </a:solidFill>
              </a:rPr>
              <a:t>= new int[k</a:t>
            </a:r>
            <a:r>
              <a:rPr lang="en-US" sz="2400" b="1" noProof="1" smtClean="0">
                <a:solidFill>
                  <a:schemeClr val="tx2"/>
                </a:solidFill>
              </a:rPr>
              <a:t>];</a:t>
            </a:r>
            <a:endParaRPr lang="en-US" sz="24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9523412" y="3925562"/>
            <a:ext cx="199754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(0, 0, 0)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(0, 0, 1)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chemeClr val="tx2"/>
                </a:solidFill>
              </a:rPr>
              <a:t>…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(4, 4, 2)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(4, 4, 3)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(4, 4, 4</a:t>
            </a:r>
            <a:r>
              <a:rPr lang="en-US" sz="2400" b="1" noProof="1" smtClean="0">
                <a:solidFill>
                  <a:schemeClr val="tx2"/>
                </a:solidFill>
              </a:rPr>
              <a:t>)</a:t>
            </a:r>
            <a:endParaRPr lang="en-US" sz="24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72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9412" y="5046800"/>
            <a:ext cx="11430000" cy="820600"/>
          </a:xfrm>
        </p:spPr>
        <p:txBody>
          <a:bodyPr/>
          <a:lstStyle/>
          <a:p>
            <a:r>
              <a:rPr lang="en-US" dirty="0" smtClean="0"/>
              <a:t>Generating Variations with Repetition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132012" y="5910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61" y="838200"/>
            <a:ext cx="5796052" cy="393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1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have 16 billiard balls</a:t>
            </a:r>
          </a:p>
          <a:p>
            <a:pPr lvl="1"/>
            <a:r>
              <a:rPr lang="en-US" dirty="0" smtClean="0"/>
              <a:t>But maybe you don't want to choose all,</a:t>
            </a:r>
            <a:br>
              <a:rPr lang="en-US" dirty="0" smtClean="0"/>
            </a:br>
            <a:r>
              <a:rPr lang="en-US" dirty="0" smtClean="0"/>
              <a:t>just 3 of them, so that would be only</a:t>
            </a:r>
          </a:p>
          <a:p>
            <a:pPr lvl="2"/>
            <a:r>
              <a:rPr lang="en-US" dirty="0"/>
              <a:t>16 × 15 × 14 = </a:t>
            </a:r>
            <a:r>
              <a:rPr lang="en-US" dirty="0" smtClean="0"/>
              <a:t>3360</a:t>
            </a:r>
          </a:p>
          <a:p>
            <a:pPr lvl="2"/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dirty="0" smtClean="0"/>
              <a:t>3360 </a:t>
            </a:r>
            <a:r>
              <a:rPr lang="en-US" dirty="0"/>
              <a:t>different ways that 3 pool </a:t>
            </a:r>
            <a:r>
              <a:rPr lang="en-US" dirty="0" smtClean="0"/>
              <a:t>balls</a:t>
            </a:r>
            <a:br>
              <a:rPr lang="en-US" dirty="0" smtClean="0"/>
            </a:br>
            <a:r>
              <a:rPr lang="en-US" dirty="0" smtClean="0"/>
              <a:t>could </a:t>
            </a:r>
            <a:r>
              <a:rPr lang="en-US" dirty="0"/>
              <a:t>be selected out of 16 </a:t>
            </a:r>
            <a:r>
              <a:rPr lang="en-US" dirty="0" smtClean="0"/>
              <a:t>balls</a:t>
            </a:r>
          </a:p>
          <a:p>
            <a:pPr lvl="1"/>
            <a:r>
              <a:rPr lang="en-US" dirty="0" smtClean="0"/>
              <a:t>16! / 13! = 16 × 15 × 14 = 3360</a:t>
            </a:r>
          </a:p>
          <a:p>
            <a:pPr marL="377887" lvl="1" indent="0">
              <a:buNone/>
            </a:pPr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without Repetition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0812" y="5446693"/>
            <a:ext cx="7958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number of things to choose from, and you choose 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 (no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repetition, order matters)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0412" y="5440922"/>
                <a:ext cx="3156569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12" y="5440922"/>
                <a:ext cx="3156569" cy="9598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27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many words of 2 different letters can you make with 4 letters { a, b, c, d }?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How to generate variations without repetition?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same way as variations with repetition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Ensure you use each element at most 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without Repetition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598612" y="3124200"/>
            <a:ext cx="8991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noProof="1">
                <a:solidFill>
                  <a:srgbClr val="FBEEDC"/>
                </a:solidFill>
              </a:rPr>
              <a:t>ab, ac, ad, ba, bc, bd, ca, cb, cd, da, db, dc</a:t>
            </a:r>
          </a:p>
        </p:txBody>
      </p:sp>
      <p:pic>
        <p:nvPicPr>
          <p:cNvPr id="1028" name="Picture 4" descr="http://users.telenet.be/vdmoortel/dirk/Maths/PermVarComb_files/image010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56" t="-13742" r="-6456" b="-13742"/>
          <a:stretch/>
        </p:blipFill>
        <p:spPr bwMode="auto">
          <a:xfrm>
            <a:off x="8573278" y="4800599"/>
            <a:ext cx="2951203" cy="14741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  <a:extLst/>
        </p:spPr>
      </p:pic>
    </p:spTree>
    <p:extLst>
      <p:ext uri="{BB962C8B-B14F-4D97-AF65-F5344CB8AC3E}">
        <p14:creationId xmlns:p14="http://schemas.microsoft.com/office/powerpoint/2010/main" val="38147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VarNoRep(index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to generate variations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V`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200" dirty="0" smtClean="0"/>
          </a:p>
          <a:p>
            <a:pPr lvl="1"/>
            <a:r>
              <a:rPr lang="en-US" sz="3000" dirty="0" smtClean="0"/>
              <a:t>Put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unused</a:t>
            </a:r>
            <a:r>
              <a:rPr lang="en-US" sz="3000" dirty="0" smtClean="0"/>
              <a:t> numbers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</a:t>
            </a:r>
            <a:r>
              <a:rPr lang="en-US" sz="3000" dirty="0" smtClean="0"/>
              <a:t> at 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VarNoRep(index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generate the rest</a:t>
            </a:r>
            <a:r>
              <a:rPr lang="en-US" sz="3000" dirty="0"/>
              <a:t> </a:t>
            </a:r>
            <a:r>
              <a:rPr lang="en-US" sz="3000" dirty="0" smtClean="0"/>
              <a:t>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Algorithm: Variations without Repetition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4978708" y="3505200"/>
            <a:ext cx="3810000" cy="2563504"/>
            <a:chOff x="4875212" y="2438400"/>
            <a:chExt cx="3810000" cy="2563504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55153" y="2438400"/>
              <a:ext cx="2053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11508" y="3505200"/>
            <a:ext cx="3810000" cy="2563504"/>
            <a:chOff x="760412" y="2438400"/>
            <a:chExt cx="3810000" cy="2563504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393" y="2438400"/>
              <a:ext cx="2053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VarNoRep(0)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29426"/>
              </p:ext>
            </p:extLst>
          </p:nvPr>
        </p:nvGraphicFramePr>
        <p:xfrm>
          <a:off x="1012051" y="4617766"/>
          <a:ext cx="3018155" cy="438912"/>
        </p:xfrm>
        <a:graphic>
          <a:graphicData uri="http://schemas.openxmlformats.org/drawingml/2006/table">
            <a:tbl>
              <a:tblPr/>
              <a:tblGrid>
                <a:gridCol w="1192530"/>
                <a:gridCol w="457200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966883" y="4355982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Line 93"/>
          <p:cNvSpPr>
            <a:spLocks noChangeShapeType="1"/>
          </p:cNvSpPr>
          <p:nvPr/>
        </p:nvSpPr>
        <p:spPr bwMode="auto">
          <a:xfrm>
            <a:off x="1598612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86604" y="5398816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VarNoRep(1)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857851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376398" y="3505200"/>
            <a:ext cx="2079310" cy="2563504"/>
            <a:chOff x="8968102" y="2438400"/>
            <a:chExt cx="2079310" cy="2563504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982849" y="2446094"/>
              <a:ext cx="2053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VarNoRep(k)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9507051" y="4087504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535156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1760"/>
              </p:ext>
            </p:extLst>
          </p:nvPr>
        </p:nvGraphicFramePr>
        <p:xfrm>
          <a:off x="5362257" y="4617766"/>
          <a:ext cx="3094356" cy="438912"/>
        </p:xfrm>
        <a:graphic>
          <a:graphicData uri="http://schemas.openxmlformats.org/drawingml/2006/table">
            <a:tbl>
              <a:tblPr/>
              <a:tblGrid>
                <a:gridCol w="491492"/>
                <a:gridCol w="1128388"/>
                <a:gridCol w="491492"/>
                <a:gridCol w="491492"/>
                <a:gridCol w="49149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4" name="AutoShape 25"/>
          <p:cNvSpPr>
            <a:spLocks/>
          </p:cNvSpPr>
          <p:nvPr/>
        </p:nvSpPr>
        <p:spPr bwMode="auto">
          <a:xfrm rot="16200000">
            <a:off x="7569243" y="4526247"/>
            <a:ext cx="284162" cy="14609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Line 93"/>
          <p:cNvSpPr>
            <a:spLocks noChangeShapeType="1"/>
          </p:cNvSpPr>
          <p:nvPr/>
        </p:nvSpPr>
        <p:spPr bwMode="auto">
          <a:xfrm>
            <a:off x="6399212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32612" y="5398816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VarNoRep(2)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2276" y="5091395"/>
            <a:ext cx="1107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</a:t>
            </a:r>
            <a:b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number)</a:t>
            </a:r>
            <a:endParaRPr 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72651" y="5091752"/>
            <a:ext cx="1107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</a:t>
            </a:r>
            <a:b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number)</a:t>
            </a:r>
            <a:endParaRPr 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Variations </a:t>
            </a:r>
            <a:r>
              <a:rPr lang="en-US" dirty="0"/>
              <a:t>without </a:t>
            </a:r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99" y="1540419"/>
            <a:ext cx="2591025" cy="2383743"/>
          </a:xfrm>
          <a:prstGeom prst="rect">
            <a:avLst/>
          </a:prstGeom>
        </p:spPr>
      </p:pic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void VariationsNoRep(int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k)</a:t>
            </a:r>
          </a:p>
          <a:p>
            <a:r>
              <a:rPr lang="en-US" noProof="1"/>
              <a:t>    PrintVariations(arr);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for (int i = 0; i &lt; n; i++)</a:t>
            </a:r>
          </a:p>
          <a:p>
            <a:r>
              <a:rPr lang="en-US" noProof="1"/>
              <a:t>      if (!used[i])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used[i] = true;</a:t>
            </a:r>
          </a:p>
          <a:p>
            <a:r>
              <a:rPr lang="en-US" noProof="1"/>
              <a:t>        arr[index] = i;</a:t>
            </a:r>
          </a:p>
          <a:p>
            <a:r>
              <a:rPr lang="bg-BG" noProof="1"/>
              <a:t>        </a:t>
            </a:r>
            <a:r>
              <a:rPr lang="en-US" noProof="1"/>
              <a:t>VariationsNoRep(index + 1);</a:t>
            </a:r>
          </a:p>
          <a:p>
            <a:r>
              <a:rPr lang="en-US" noProof="1"/>
              <a:t>        used[i] = false;</a:t>
            </a:r>
          </a:p>
          <a:p>
            <a:r>
              <a:rPr lang="en-US" noProof="1"/>
              <a:t>    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6856412" y="1143001"/>
            <a:ext cx="4800600" cy="31785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856412" y="4321580"/>
            <a:ext cx="48006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2;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bool[] used = new bool[n];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VariationsNoRep(0);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1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buFontTx/>
              <a:buAutoNum type="arabicPeriod"/>
            </a:pPr>
            <a:r>
              <a:rPr lang="en-US" dirty="0"/>
              <a:t>Definitions in </a:t>
            </a:r>
            <a:r>
              <a:rPr lang="en-US" dirty="0" smtClean="0"/>
              <a:t>Combinatorics</a:t>
            </a:r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Generating Variations</a:t>
            </a:r>
            <a:endParaRPr lang="en-US" dirty="0"/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Generating Permutations</a:t>
            </a:r>
            <a:endParaRPr lang="en-US" dirty="0"/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Generating Combinations</a:t>
            </a:r>
          </a:p>
          <a:p>
            <a:pPr marL="442913" indent="-442913">
              <a:buFontTx/>
              <a:buAutoNum type="arabicPeriod"/>
            </a:pPr>
            <a:r>
              <a:rPr lang="en-US" dirty="0"/>
              <a:t>Binomial Coefficients</a:t>
            </a:r>
            <a:br>
              <a:rPr lang="en-US" dirty="0"/>
            </a:br>
            <a:r>
              <a:rPr lang="en-US" dirty="0"/>
              <a:t>and Pascal's </a:t>
            </a:r>
            <a:r>
              <a:rPr lang="en-US" dirty="0" smtClean="0"/>
              <a:t>Triangle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905" y="1905000"/>
            <a:ext cx="3352800" cy="4323192"/>
          </a:xfrm>
          <a:prstGeom prst="rect">
            <a:avLst/>
          </a:prstGeom>
        </p:spPr>
      </p:pic>
      <p:pic>
        <p:nvPicPr>
          <p:cNvPr id="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795" y="1205113"/>
            <a:ext cx="1778814" cy="177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06933">
            <a:off x="5976051" y="1238346"/>
            <a:ext cx="2286000" cy="2100648"/>
          </a:xfrm>
          <a:prstGeom prst="rect">
            <a:avLst/>
          </a:prstGeom>
        </p:spPr>
      </p:pic>
      <p:pic>
        <p:nvPicPr>
          <p:cNvPr id="16" name="Picture 4" descr="http://vignette3.wikia.nocookie.net/pvzcc/images/4/4c/Dice.png/revision/latest?cb=2013030512072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380" y="5246581"/>
            <a:ext cx="1270632" cy="95720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641" y="4432790"/>
            <a:ext cx="2670570" cy="1777372"/>
          </a:xfrm>
          <a:prstGeom prst="roundRect">
            <a:avLst>
              <a:gd name="adj" fmla="val 448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en-US" dirty="0" smtClean="0"/>
              <a:t>Variations without Repetition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883902"/>
            <a:ext cx="6400798" cy="376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8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Checking whether a number is already used is slightly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inefficient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Can we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avoid this check </a:t>
            </a:r>
            <a:r>
              <a:rPr lang="en-US" dirty="0" smtClean="0"/>
              <a:t>and still avoid repetitions?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We can hold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 of free numbers </a:t>
            </a:r>
            <a:r>
              <a:rPr lang="en-US" dirty="0" smtClean="0"/>
              <a:t>to choose from at each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Variations: a Better Algorithm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84499" y="3247572"/>
            <a:ext cx="2795666" cy="3096904"/>
            <a:chOff x="4882503" y="2438400"/>
            <a:chExt cx="2795666" cy="3096904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882503" y="2895600"/>
              <a:ext cx="2795666" cy="26397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882503" y="2438400"/>
              <a:ext cx="279566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algn="ctr"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VarNoRep(1)</a:t>
              </a:r>
              <a:endPara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35870" y="3704772"/>
            <a:ext cx="2786658" cy="26397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35871" y="3247572"/>
            <a:ext cx="2786658" cy="457200"/>
          </a:xfrm>
          <a:prstGeom prst="rect">
            <a:avLst/>
          </a:prstGeom>
          <a:solidFill>
            <a:srgbClr val="D9D5C7">
              <a:alpha val="4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algn="ctr"/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VarNoRep(0)</a:t>
            </a:r>
          </a:p>
        </p:txBody>
      </p:sp>
      <p:graphicFrame>
        <p:nvGraphicFramePr>
          <p:cNvPr id="1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230080"/>
              </p:ext>
            </p:extLst>
          </p:nvPr>
        </p:nvGraphicFramePr>
        <p:xfrm>
          <a:off x="555871" y="3990514"/>
          <a:ext cx="2345055" cy="438912"/>
        </p:xfrm>
        <a:graphic>
          <a:graphicData uri="http://schemas.openxmlformats.org/drawingml/2006/table">
            <a:tbl>
              <a:tblPr/>
              <a:tblGrid>
                <a:gridCol w="519430"/>
                <a:gridCol w="457200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37204" y="4775194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VarNoRep(1)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77132" y="450624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972646" y="3247572"/>
            <a:ext cx="1908624" cy="3096904"/>
            <a:chOff x="8968102" y="2438400"/>
            <a:chExt cx="1908624" cy="3096904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1908624" cy="26397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1908624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VarNoRep(k</a:t>
              </a:r>
              <a:r>
                <a:rPr lang="en-US" sz="2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103299" y="3753676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122528" y="4634269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AutoShape 25"/>
          <p:cNvSpPr>
            <a:spLocks/>
          </p:cNvSpPr>
          <p:nvPr/>
        </p:nvSpPr>
        <p:spPr bwMode="auto">
          <a:xfrm rot="16200000">
            <a:off x="5372424" y="3953972"/>
            <a:ext cx="238201" cy="1305060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35927" y="4771572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VarNoRep(2)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3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83690"/>
              </p:ext>
            </p:extLst>
          </p:nvPr>
        </p:nvGraphicFramePr>
        <p:xfrm>
          <a:off x="555871" y="5363020"/>
          <a:ext cx="2345055" cy="438912"/>
        </p:xfrm>
        <a:graphic>
          <a:graphicData uri="http://schemas.openxmlformats.org/drawingml/2006/table">
            <a:tbl>
              <a:tblPr/>
              <a:tblGrid>
                <a:gridCol w="469011"/>
                <a:gridCol w="469011"/>
                <a:gridCol w="469011"/>
                <a:gridCol w="469011"/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376580" y="5811076"/>
            <a:ext cx="69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free</a:t>
            </a:r>
            <a:endParaRPr lang="en-US" b="1" dirty="0"/>
          </a:p>
        </p:txBody>
      </p:sp>
      <p:sp>
        <p:nvSpPr>
          <p:cNvPr id="33" name="AutoShape 25"/>
          <p:cNvSpPr>
            <a:spLocks/>
          </p:cNvSpPr>
          <p:nvPr/>
        </p:nvSpPr>
        <p:spPr bwMode="auto">
          <a:xfrm rot="16200000">
            <a:off x="1861025" y="3728730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83384"/>
              </p:ext>
            </p:extLst>
          </p:nvPr>
        </p:nvGraphicFramePr>
        <p:xfrm>
          <a:off x="3824383" y="3984765"/>
          <a:ext cx="2345055" cy="438912"/>
        </p:xfrm>
        <a:graphic>
          <a:graphicData uri="http://schemas.openxmlformats.org/drawingml/2006/table">
            <a:tbl>
              <a:tblPr/>
              <a:tblGrid>
                <a:gridCol w="449509"/>
                <a:gridCol w="527121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Line 93"/>
          <p:cNvSpPr>
            <a:spLocks noChangeShapeType="1"/>
          </p:cNvSpPr>
          <p:nvPr/>
        </p:nvSpPr>
        <p:spPr bwMode="auto">
          <a:xfrm flipV="1">
            <a:off x="4537538" y="4466024"/>
            <a:ext cx="0" cy="3055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58597"/>
              </p:ext>
            </p:extLst>
          </p:nvPr>
        </p:nvGraphicFramePr>
        <p:xfrm>
          <a:off x="3832902" y="5361278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921512" y="5823858"/>
            <a:ext cx="69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85019" y="5823858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245495"/>
              </p:ext>
            </p:extLst>
          </p:nvPr>
        </p:nvGraphicFramePr>
        <p:xfrm>
          <a:off x="4389640" y="5361278"/>
          <a:ext cx="1779800" cy="438912"/>
        </p:xfrm>
        <a:graphic>
          <a:graphicData uri="http://schemas.openxmlformats.org/drawingml/2006/table">
            <a:tbl>
              <a:tblPr/>
              <a:tblGrid>
                <a:gridCol w="444950"/>
                <a:gridCol w="444950"/>
                <a:gridCol w="444950"/>
                <a:gridCol w="44495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Line 93"/>
          <p:cNvSpPr>
            <a:spLocks noChangeShapeType="1"/>
          </p:cNvSpPr>
          <p:nvPr/>
        </p:nvSpPr>
        <p:spPr bwMode="auto">
          <a:xfrm flipV="1">
            <a:off x="804974" y="4466024"/>
            <a:ext cx="0" cy="3055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839314" y="3236687"/>
            <a:ext cx="2782303" cy="3096904"/>
            <a:chOff x="4903156" y="2438400"/>
            <a:chExt cx="2782303" cy="3096904"/>
          </a:xfrm>
        </p:grpSpPr>
        <p:sp>
          <p:nvSpPr>
            <p:cNvPr id="44" name="Rectangle 4"/>
            <p:cNvSpPr>
              <a:spLocks noChangeArrowheads="1"/>
            </p:cNvSpPr>
            <p:nvPr/>
          </p:nvSpPr>
          <p:spPr bwMode="auto">
            <a:xfrm>
              <a:off x="4903156" y="2895600"/>
              <a:ext cx="2782303" cy="26397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4903156" y="2438400"/>
              <a:ext cx="278230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algn="ctr"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VarNoRep(2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385718" y="4623384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AutoShape 25"/>
          <p:cNvSpPr>
            <a:spLocks/>
          </p:cNvSpPr>
          <p:nvPr/>
        </p:nvSpPr>
        <p:spPr bwMode="auto">
          <a:xfrm rot="16200000">
            <a:off x="8831666" y="4155183"/>
            <a:ext cx="225217" cy="86788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70089" y="4760687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VarNoRep(3)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5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24943"/>
              </p:ext>
            </p:extLst>
          </p:nvPr>
        </p:nvGraphicFramePr>
        <p:xfrm>
          <a:off x="7058545" y="3973880"/>
          <a:ext cx="2337364" cy="438912"/>
        </p:xfrm>
        <a:graphic>
          <a:graphicData uri="http://schemas.openxmlformats.org/drawingml/2006/table">
            <a:tbl>
              <a:tblPr/>
              <a:tblGrid>
                <a:gridCol w="449509"/>
                <a:gridCol w="415158"/>
                <a:gridCol w="559885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1" name="Line 93"/>
          <p:cNvSpPr>
            <a:spLocks noChangeShapeType="1"/>
          </p:cNvSpPr>
          <p:nvPr/>
        </p:nvSpPr>
        <p:spPr bwMode="auto">
          <a:xfrm flipV="1">
            <a:off x="8220046" y="4455139"/>
            <a:ext cx="0" cy="3055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352178"/>
              </p:ext>
            </p:extLst>
          </p:nvPr>
        </p:nvGraphicFramePr>
        <p:xfrm>
          <a:off x="7058543" y="5346386"/>
          <a:ext cx="898008" cy="438912"/>
        </p:xfrm>
        <a:graphic>
          <a:graphicData uri="http://schemas.openxmlformats.org/drawingml/2006/table">
            <a:tbl>
              <a:tblPr/>
              <a:tblGrid>
                <a:gridCol w="449004"/>
                <a:gridCol w="449004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8388300" y="5812973"/>
            <a:ext cx="69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12367" y="5812973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87718"/>
              </p:ext>
            </p:extLst>
          </p:nvPr>
        </p:nvGraphicFramePr>
        <p:xfrm>
          <a:off x="8053132" y="5350393"/>
          <a:ext cx="1334850" cy="438912"/>
        </p:xfrm>
        <a:graphic>
          <a:graphicData uri="http://schemas.openxmlformats.org/drawingml/2006/table">
            <a:tbl>
              <a:tblPr/>
              <a:tblGrid>
                <a:gridCol w="444950"/>
                <a:gridCol w="444950"/>
                <a:gridCol w="44495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12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 txBox="1">
            <a:spLocks/>
          </p:cNvSpPr>
          <p:nvPr/>
        </p:nvSpPr>
        <p:spPr>
          <a:xfrm>
            <a:off x="655184" y="1374382"/>
            <a:ext cx="10882200" cy="48740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noProof="1" smtClean="0"/>
              <a:t>void VarNoRep(int index)</a:t>
            </a:r>
          </a:p>
          <a:p>
            <a:r>
              <a:rPr lang="bg-BG" noProof="1" smtClean="0"/>
              <a:t>{</a:t>
            </a:r>
          </a:p>
          <a:p>
            <a:r>
              <a:rPr lang="bg-BG" noProof="1" smtClean="0"/>
              <a:t>  if (index &gt;= k)</a:t>
            </a:r>
          </a:p>
          <a:p>
            <a:r>
              <a:rPr lang="bg-BG" noProof="1" smtClean="0"/>
              <a:t>    Print(</a:t>
            </a:r>
            <a:r>
              <a:rPr lang="en-US" noProof="1" smtClean="0"/>
              <a:t>arr</a:t>
            </a:r>
            <a:r>
              <a:rPr lang="bg-BG" noProof="1" smtClean="0"/>
              <a:t>);</a:t>
            </a:r>
          </a:p>
          <a:p>
            <a:r>
              <a:rPr lang="bg-BG" noProof="1" smtClean="0"/>
              <a:t>  else</a:t>
            </a:r>
          </a:p>
          <a:p>
            <a:r>
              <a:rPr lang="bg-BG" noProof="1" smtClean="0"/>
              <a:t>    for (int i = index; i &lt; n; i++)</a:t>
            </a:r>
          </a:p>
          <a:p>
            <a:r>
              <a:rPr lang="bg-BG" noProof="1" smtClean="0"/>
              <a:t>    {</a:t>
            </a:r>
          </a:p>
          <a:p>
            <a:r>
              <a:rPr lang="bg-BG" noProof="1" smtClean="0"/>
              <a:t>      arr[index] = free[i];</a:t>
            </a:r>
          </a:p>
          <a:p>
            <a:r>
              <a:rPr lang="bg-BG" noProof="1" smtClean="0"/>
              <a:t>      Swap(ref free[i], ref free[index]);</a:t>
            </a:r>
          </a:p>
          <a:p>
            <a:r>
              <a:rPr lang="bg-BG" noProof="1" smtClean="0"/>
              <a:t>      VarNoRep(index + 1);</a:t>
            </a:r>
          </a:p>
          <a:p>
            <a:r>
              <a:rPr lang="bg-BG" noProof="1" smtClean="0"/>
              <a:t>      Swap(ref free[i], ref free[index]);</a:t>
            </a:r>
          </a:p>
          <a:p>
            <a:r>
              <a:rPr lang="bg-BG" noProof="1" smtClean="0"/>
              <a:t>    }</a:t>
            </a:r>
          </a:p>
          <a:p>
            <a:r>
              <a:rPr lang="bg-BG" noProof="1" smtClean="0"/>
              <a:t>}</a:t>
            </a:r>
            <a:endParaRPr lang="bg-BG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Algorithm: Variations (No Repeats)</a:t>
            </a:r>
            <a:endParaRPr lang="en-US" dirty="0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161212" y="1374382"/>
            <a:ext cx="4376172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free = 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int[n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1, 2, 3, 4 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VarNoRep(0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53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05388"/>
            <a:ext cx="10363200" cy="820600"/>
          </a:xfrm>
        </p:spPr>
        <p:txBody>
          <a:bodyPr/>
          <a:lstStyle/>
          <a:p>
            <a:r>
              <a:rPr lang="en-US" dirty="0" smtClean="0"/>
              <a:t>Permutations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2812" y="1738148"/>
            <a:ext cx="10389862" cy="3311860"/>
            <a:chOff x="2132011" y="2081655"/>
            <a:chExt cx="7868791" cy="2521052"/>
          </a:xfrm>
        </p:grpSpPr>
        <p:pic>
          <p:nvPicPr>
            <p:cNvPr id="14343" name="Picture 7" descr="C:\transparenc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7412" y="2133600"/>
              <a:ext cx="54006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011" y="2112822"/>
              <a:ext cx="1093442" cy="2489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046" y="2081655"/>
              <a:ext cx="970756" cy="2480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21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order could 16 pool balls be in?</a:t>
            </a:r>
          </a:p>
          <a:p>
            <a:r>
              <a:rPr lang="en-US" dirty="0" smtClean="0"/>
              <a:t>After choosing a ball (e.g. ball 9)</a:t>
            </a:r>
            <a:endParaRPr lang="en-US" dirty="0"/>
          </a:p>
          <a:p>
            <a:pPr lvl="1"/>
            <a:r>
              <a:rPr lang="en-US" dirty="0" smtClean="0"/>
              <a:t>We can't choose the same ball again</a:t>
            </a:r>
          </a:p>
          <a:p>
            <a:pPr lvl="1"/>
            <a:r>
              <a:rPr lang="en-US" dirty="0" smtClean="0"/>
              <a:t>First choice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16 possibilities</a:t>
            </a:r>
          </a:p>
          <a:p>
            <a:pPr lvl="1"/>
            <a:r>
              <a:rPr lang="en-US" dirty="0" smtClean="0"/>
              <a:t>Second choice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15 possibilities</a:t>
            </a:r>
          </a:p>
          <a:p>
            <a:pPr lvl="1"/>
            <a:r>
              <a:rPr lang="en-US" dirty="0" smtClean="0"/>
              <a:t>Third choice </a:t>
            </a:r>
            <a:r>
              <a:rPr lang="en-US" dirty="0" smtClean="0">
                <a:sym typeface="Wingdings" panose="05000000000000000000" pitchFamily="2" charset="2"/>
              </a:rPr>
              <a:t> 14 possibilities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Total permutations:</a:t>
            </a:r>
          </a:p>
          <a:p>
            <a:pPr lvl="1"/>
            <a:r>
              <a:rPr lang="en-US" dirty="0" smtClean="0"/>
              <a:t>16 × 15 × 14 × … × 2 × 1 = 16! = 20 922 789 888 000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057400"/>
            <a:ext cx="3886200" cy="15446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8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Perm(k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to permute the elements [k … n-1]:</a:t>
            </a:r>
          </a:p>
          <a:p>
            <a:pPr lvl="1"/>
            <a:r>
              <a:rPr lang="en-US" sz="3000" dirty="0" smtClean="0"/>
              <a:t>Exchange the item at position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 smtClean="0"/>
              <a:t> with the items at position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 … n-1</a:t>
            </a:r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Perm(k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permute the rest 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Permutations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4978708" y="3352800"/>
            <a:ext cx="3810000" cy="2811278"/>
            <a:chOff x="4875212" y="2438400"/>
            <a:chExt cx="3810000" cy="2811278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94989" y="2438400"/>
              <a:ext cx="1374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Perm(1)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11508" y="3352800"/>
            <a:ext cx="3810000" cy="2811278"/>
            <a:chOff x="760412" y="2438400"/>
            <a:chExt cx="3810000" cy="2811278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810000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72229" y="2438400"/>
              <a:ext cx="1374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Perm(0)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27614"/>
              </p:ext>
            </p:extLst>
          </p:nvPr>
        </p:nvGraphicFramePr>
        <p:xfrm>
          <a:off x="1045534" y="4668234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686535" y="3973702"/>
            <a:ext cx="284162" cy="2667000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Line 93"/>
          <p:cNvSpPr>
            <a:spLocks noChangeShapeType="1"/>
          </p:cNvSpPr>
          <p:nvPr/>
        </p:nvSpPr>
        <p:spPr bwMode="auto">
          <a:xfrm flipV="1">
            <a:off x="1252868" y="5177582"/>
            <a:ext cx="0" cy="35946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53620" y="544928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Perm(1)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857851" y="448215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376398" y="3352800"/>
            <a:ext cx="2079310" cy="2811278"/>
            <a:chOff x="8968102" y="2438400"/>
            <a:chExt cx="2079310" cy="2811278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322685" y="2446094"/>
              <a:ext cx="1374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Perm(n)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9507051" y="3935104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535156" y="4566312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>
            <a:off x="1252868" y="4393868"/>
            <a:ext cx="470848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>
            <a:off x="1259692" y="4263076"/>
            <a:ext cx="89392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Freeform 9"/>
          <p:cNvSpPr>
            <a:spLocks/>
          </p:cNvSpPr>
          <p:nvPr/>
        </p:nvSpPr>
        <p:spPr bwMode="auto">
          <a:xfrm>
            <a:off x="1242071" y="4199387"/>
            <a:ext cx="1319846" cy="41581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1242070" y="4146359"/>
            <a:ext cx="1777045" cy="44404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9"/>
          <p:cNvSpPr>
            <a:spLocks/>
          </p:cNvSpPr>
          <p:nvPr/>
        </p:nvSpPr>
        <p:spPr bwMode="auto">
          <a:xfrm>
            <a:off x="1227414" y="4087769"/>
            <a:ext cx="2239118" cy="50613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Freeform 9"/>
          <p:cNvSpPr>
            <a:spLocks/>
          </p:cNvSpPr>
          <p:nvPr/>
        </p:nvSpPr>
        <p:spPr bwMode="auto">
          <a:xfrm>
            <a:off x="1212351" y="4065896"/>
            <a:ext cx="2718204" cy="53035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949433"/>
              </p:ext>
            </p:extLst>
          </p:nvPr>
        </p:nvGraphicFramePr>
        <p:xfrm>
          <a:off x="5312734" y="4659941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0" name="AutoShape 25"/>
          <p:cNvSpPr>
            <a:spLocks/>
          </p:cNvSpPr>
          <p:nvPr/>
        </p:nvSpPr>
        <p:spPr bwMode="auto">
          <a:xfrm rot="16200000">
            <a:off x="7167672" y="4187639"/>
            <a:ext cx="292455" cy="2230831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Line 93"/>
          <p:cNvSpPr>
            <a:spLocks noChangeShapeType="1"/>
          </p:cNvSpPr>
          <p:nvPr/>
        </p:nvSpPr>
        <p:spPr bwMode="auto">
          <a:xfrm flipV="1">
            <a:off x="5982956" y="5169289"/>
            <a:ext cx="0" cy="35946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20820" y="544099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Perm(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Freeform 9"/>
          <p:cNvSpPr>
            <a:spLocks/>
          </p:cNvSpPr>
          <p:nvPr/>
        </p:nvSpPr>
        <p:spPr bwMode="auto">
          <a:xfrm>
            <a:off x="5980229" y="4385575"/>
            <a:ext cx="470848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Freeform 9"/>
          <p:cNvSpPr>
            <a:spLocks/>
          </p:cNvSpPr>
          <p:nvPr/>
        </p:nvSpPr>
        <p:spPr bwMode="auto">
          <a:xfrm>
            <a:off x="5987053" y="4254783"/>
            <a:ext cx="89392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Freeform 9"/>
          <p:cNvSpPr>
            <a:spLocks/>
          </p:cNvSpPr>
          <p:nvPr/>
        </p:nvSpPr>
        <p:spPr bwMode="auto">
          <a:xfrm>
            <a:off x="5969432" y="4191094"/>
            <a:ext cx="1319846" cy="41581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Freeform 9"/>
          <p:cNvSpPr>
            <a:spLocks/>
          </p:cNvSpPr>
          <p:nvPr/>
        </p:nvSpPr>
        <p:spPr bwMode="auto">
          <a:xfrm>
            <a:off x="5969431" y="4138066"/>
            <a:ext cx="1777045" cy="44404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Freeform 9"/>
          <p:cNvSpPr>
            <a:spLocks/>
          </p:cNvSpPr>
          <p:nvPr/>
        </p:nvSpPr>
        <p:spPr bwMode="auto">
          <a:xfrm>
            <a:off x="5954775" y="4079476"/>
            <a:ext cx="2239118" cy="50613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97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</a:t>
            </a:r>
            <a:r>
              <a:rPr lang="en-US" dirty="0" smtClean="0"/>
              <a:t>Permutations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8" y="1195996"/>
            <a:ext cx="11028176" cy="5151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 smtClean="0"/>
              <a:t>static void Perm&lt;T&gt;(T[] arr, int k)</a:t>
            </a:r>
          </a:p>
          <a:p>
            <a:r>
              <a:rPr lang="en-US" noProof="1" smtClean="0"/>
              <a:t>{</a:t>
            </a:r>
          </a:p>
          <a:p>
            <a:r>
              <a:rPr lang="en-US" noProof="1" smtClean="0"/>
              <a:t>  if (k &gt;= arr.Length)</a:t>
            </a:r>
          </a:p>
          <a:p>
            <a:r>
              <a:rPr lang="en-US" noProof="1" smtClean="0"/>
              <a:t>    Print(arr);</a:t>
            </a:r>
          </a:p>
          <a:p>
            <a:r>
              <a:rPr lang="en-US" noProof="1" smtClean="0"/>
              <a:t>  else</a:t>
            </a:r>
          </a:p>
          <a:p>
            <a:r>
              <a:rPr lang="en-US" noProof="1" smtClean="0"/>
              <a:t>  {</a:t>
            </a:r>
          </a:p>
          <a:p>
            <a:r>
              <a:rPr lang="en-US" noProof="1" smtClean="0"/>
              <a:t>    Perm(arr, k + 1);</a:t>
            </a:r>
          </a:p>
          <a:p>
            <a:r>
              <a:rPr lang="en-US" noProof="1" smtClean="0"/>
              <a:t>    for (int i = k + 1; i &lt; arr.Length; i++)</a:t>
            </a:r>
          </a:p>
          <a:p>
            <a:r>
              <a:rPr lang="en-US" noProof="1" smtClean="0"/>
              <a:t>    {</a:t>
            </a:r>
          </a:p>
          <a:p>
            <a:r>
              <a:rPr lang="en-US" noProof="1" smtClean="0"/>
              <a:t>      Swap(ref arr[k], ref arr[i]);</a:t>
            </a:r>
          </a:p>
          <a:p>
            <a:r>
              <a:rPr lang="en-US" noProof="1" smtClean="0"/>
              <a:t>      Perm(arr, k + 1);</a:t>
            </a:r>
          </a:p>
          <a:p>
            <a:r>
              <a:rPr lang="en-US" noProof="1" smtClean="0"/>
              <a:t>      Swap(ref arr[k], ref arr[i]);</a:t>
            </a:r>
          </a:p>
          <a:p>
            <a:r>
              <a:rPr lang="en-US" noProof="1" smtClean="0"/>
              <a:t>    }</a:t>
            </a:r>
          </a:p>
          <a:p>
            <a:r>
              <a:rPr lang="en-US" noProof="1" smtClean="0"/>
              <a:t>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7743918" y="1195996"/>
            <a:ext cx="3865376" cy="39172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7743918" y="5113240"/>
            <a:ext cx="3865375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 arr = new int[]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{ 1, 2, 3, 4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Perm(arr, 0);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80" y="1447813"/>
            <a:ext cx="3426249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en-US" dirty="0" smtClean="0"/>
              <a:t>Generating Permutations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1120588"/>
            <a:ext cx="7010398" cy="344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1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have a set of elements, with repetition</a:t>
            </a:r>
          </a:p>
          <a:p>
            <a:pPr lvl="1"/>
            <a:r>
              <a:rPr lang="en-US" dirty="0" smtClean="0"/>
              <a:t>E. g. set = </a:t>
            </a:r>
            <a:r>
              <a:rPr lang="en-US" noProof="1" smtClean="0"/>
              <a:t>{ 3, 5, 1, 5, 5 }</a:t>
            </a:r>
          </a:p>
          <a:p>
            <a:r>
              <a:rPr lang="en-US" dirty="0" smtClean="0"/>
              <a:t>We want to generate all unique permutations (without duplicates):</a:t>
            </a:r>
          </a:p>
          <a:p>
            <a:pPr lvl="1"/>
            <a:r>
              <a:rPr lang="en-US" dirty="0" smtClean="0"/>
              <a:t>{ 1, 3, 5, 5, 5 }   { 1, 5, 3, 5, 5 }   { 1, 5, 5, 3, 5 }   { 1, 5, 5, 5, 3 }</a:t>
            </a:r>
          </a:p>
          <a:p>
            <a:pPr lvl="1"/>
            <a:r>
              <a:rPr lang="en-US" dirty="0" smtClean="0"/>
              <a:t>{ 3, 1, 5, 5, 5 }   { 3, 5, 1, 5, 5 }   { 3, 5, 5, 1, 5 }   { 3, 5, 5, 5, 1 }</a:t>
            </a:r>
          </a:p>
          <a:p>
            <a:pPr lvl="1"/>
            <a:r>
              <a:rPr lang="en-US" dirty="0" smtClean="0"/>
              <a:t>{ 5, 1, 3, 5, 5 }   { 5, 1, 5, 3, 5 }   { 5, 1, 5, 5, 3 }   { 5, 3, 1, 5, 5 }</a:t>
            </a:r>
          </a:p>
          <a:p>
            <a:pPr lvl="1"/>
            <a:r>
              <a:rPr lang="en-US" dirty="0" smtClean="0"/>
              <a:t>{ 5, 3, 5, 1, 5 }   { 5, 3, 5, 5, 1 }   { 5, 5, 1, 3, 5 }   { 5, 5, 1, 5, 3 }</a:t>
            </a:r>
          </a:p>
          <a:p>
            <a:pPr lvl="1"/>
            <a:r>
              <a:rPr lang="en-US" dirty="0" smtClean="0"/>
              <a:t>{ 5, 5, 3, 1, 5 }   { 5, 5, 3, 5, 1 }   { 5, 5, 5, 1, 3 }   { 5, 5, 5, 3, 1 }</a:t>
            </a:r>
          </a:p>
          <a:p>
            <a:r>
              <a:rPr lang="en-US" dirty="0" smtClean="0"/>
              <a:t>We want to efficiently avoid the repeating ones</a:t>
            </a:r>
          </a:p>
          <a:p>
            <a:pPr lvl="1"/>
            <a:r>
              <a:rPr lang="en-US" dirty="0" smtClean="0"/>
              <a:t>i.e. to work fast for { 1, 5, 5, 5, 5, 5, 5, 5, 5, 5, 5, 5, 5, 5, 5, 5, 5, 5, 5, 5}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Permutations with 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PermRep(s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permutes the items 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dirty="0" smtClean="0"/>
              <a:t> …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dirty="0" smtClean="0"/>
              <a:t>]</a:t>
            </a:r>
          </a:p>
          <a:p>
            <a:pPr lvl="1"/>
            <a:r>
              <a:rPr lang="en-US" sz="3000" dirty="0" smtClean="0"/>
              <a:t>Exchange the item </a:t>
            </a:r>
            <a:r>
              <a:rPr lang="en-US" sz="3000" dirty="0"/>
              <a:t>at positions </a:t>
            </a:r>
            <a:r>
              <a:rPr lang="en-US" sz="3000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 smtClean="0"/>
              <a:t> =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…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n-2</a:t>
            </a:r>
            <a:r>
              <a:rPr lang="en-US" sz="3000" dirty="0" smtClean="0"/>
              <a:t> with items at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n-1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permute the rest 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Permutations with Repetition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559108" y="3276600"/>
            <a:ext cx="3476087" cy="2811278"/>
            <a:chOff x="760412" y="2438400"/>
            <a:chExt cx="3476087" cy="2811278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PermRep(0, n-1)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205885"/>
              </p:ext>
            </p:extLst>
          </p:nvPr>
        </p:nvGraphicFramePr>
        <p:xfrm>
          <a:off x="975022" y="4646626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639804" y="4412809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7708" y="5454972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102908" y="440595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581716" y="3276600"/>
            <a:ext cx="3027703" cy="2811278"/>
            <a:chOff x="8325820" y="2438400"/>
            <a:chExt cx="3027703" cy="2811278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325820" y="2895600"/>
              <a:ext cx="3027703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325820" y="2438400"/>
              <a:ext cx="302770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325821" y="2446094"/>
              <a:ext cx="30277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PermRep(n-1,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n-1)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761412" y="3858904"/>
            <a:ext cx="2666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91604" y="4490112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 flipH="1">
            <a:off x="2071195" y="4375161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 flipH="1">
            <a:off x="2061500" y="4241468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Freeform 9"/>
          <p:cNvSpPr>
            <a:spLocks/>
          </p:cNvSpPr>
          <p:nvPr/>
        </p:nvSpPr>
        <p:spPr bwMode="auto">
          <a:xfrm flipH="1">
            <a:off x="2065691" y="4122032"/>
            <a:ext cx="1340952" cy="45779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1188613" y="4206092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Line 93"/>
          <p:cNvSpPr>
            <a:spLocks noChangeShapeType="1"/>
          </p:cNvSpPr>
          <p:nvPr/>
        </p:nvSpPr>
        <p:spPr bwMode="auto">
          <a:xfrm>
            <a:off x="1817417" y="4206092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7529" y="38041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597708" y="3284722"/>
            <a:ext cx="3476087" cy="2811278"/>
            <a:chOff x="760412" y="2438400"/>
            <a:chExt cx="3476087" cy="2811278"/>
          </a:xfrm>
        </p:grpSpPr>
        <p:sp>
          <p:nvSpPr>
            <p:cNvPr id="83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PermRep(2, n-1)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8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35159"/>
              </p:ext>
            </p:extLst>
          </p:nvPr>
        </p:nvGraphicFramePr>
        <p:xfrm>
          <a:off x="5013622" y="4654748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7" name="AutoShape 25"/>
          <p:cNvSpPr>
            <a:spLocks/>
          </p:cNvSpPr>
          <p:nvPr/>
        </p:nvSpPr>
        <p:spPr bwMode="auto">
          <a:xfrm rot="16200000">
            <a:off x="6678404" y="4420931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26308" y="546309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Freeform 9"/>
          <p:cNvSpPr>
            <a:spLocks/>
          </p:cNvSpPr>
          <p:nvPr/>
        </p:nvSpPr>
        <p:spPr bwMode="auto">
          <a:xfrm flipH="1">
            <a:off x="6602755" y="4383283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Freeform 9"/>
          <p:cNvSpPr>
            <a:spLocks/>
          </p:cNvSpPr>
          <p:nvPr/>
        </p:nvSpPr>
        <p:spPr bwMode="auto">
          <a:xfrm flipH="1">
            <a:off x="6593060" y="4249590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5994767" y="4265856"/>
            <a:ext cx="126941" cy="2864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Line 93"/>
          <p:cNvSpPr>
            <a:spLocks noChangeShapeType="1"/>
          </p:cNvSpPr>
          <p:nvPr/>
        </p:nvSpPr>
        <p:spPr bwMode="auto">
          <a:xfrm>
            <a:off x="6348977" y="4214214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071924" y="38123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16308" y="37773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713412" y="38817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4185" y="6290760"/>
            <a:ext cx="1094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More info: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hardprogrammer.blogspot.bg/2006/11/permutaciones-con-repeticin.html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719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www.tikirobot.net/wp/wp-content/uploads/2006/04/critterSnee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1124714"/>
            <a:ext cx="6400798" cy="402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562600"/>
            <a:ext cx="10363200" cy="820600"/>
          </a:xfrm>
        </p:spPr>
        <p:txBody>
          <a:bodyPr/>
          <a:lstStyle/>
          <a:p>
            <a:r>
              <a:rPr lang="en-US" dirty="0" smtClean="0"/>
              <a:t>Definitions in Combinatorics</a:t>
            </a:r>
            <a:endParaRPr lang="en-US" dirty="0"/>
          </a:p>
        </p:txBody>
      </p:sp>
      <p:pic>
        <p:nvPicPr>
          <p:cNvPr id="4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457200"/>
            <a:ext cx="2352676" cy="23526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orld.mathigon.org/resources/Combinatorics/lott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2971800"/>
            <a:ext cx="2743200" cy="2047876"/>
          </a:xfrm>
          <a:prstGeom prst="roundRect">
            <a:avLst>
              <a:gd name="adj" fmla="val 4008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casinoscasinos.org/wp-content/uploads/2015/06/cards_chip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65" y="2733676"/>
            <a:ext cx="4283347" cy="268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vignette3.wikia.nocookie.net/pvzcc/images/4/4c/Dice.png/revision/latest?cb=2013030512072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981491"/>
            <a:ext cx="2438400" cy="18369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ueball-lompoc.com/images/5ball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90" y="1524000"/>
            <a:ext cx="2524122" cy="25241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2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Generating Permutations with </a:t>
            </a:r>
            <a:r>
              <a:rPr lang="en-US" smtClean="0"/>
              <a:t>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711015" y="1097796"/>
            <a:ext cx="10766795" cy="5304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static void PermuteRep(int[] arr, int start, int end)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Print(arr);</a:t>
            </a:r>
          </a:p>
          <a:p>
            <a:r>
              <a:rPr lang="en-US" noProof="1"/>
              <a:t>  for (int left = end - 1; left &gt;= start; left--)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for (int right = left + 1; right &lt;= end; right++)</a:t>
            </a:r>
          </a:p>
          <a:p>
            <a:r>
              <a:rPr lang="en-US" noProof="1"/>
              <a:t>      if (arr[left] != arr[right])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Swap(ref arr[left], ref arr[right]);</a:t>
            </a:r>
          </a:p>
          <a:p>
            <a:r>
              <a:rPr lang="en-US" noProof="1"/>
              <a:t>        PermuteRep(arr, left + 1, end);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var </a:t>
            </a:r>
            <a:r>
              <a:rPr lang="en-US" noProof="1" smtClean="0"/>
              <a:t>firstElement = </a:t>
            </a:r>
            <a:r>
              <a:rPr lang="en-US" noProof="1"/>
              <a:t>arr[left];</a:t>
            </a:r>
          </a:p>
          <a:p>
            <a:r>
              <a:rPr lang="en-US" noProof="1"/>
              <a:t>    for (int i = left; i &lt;= end - 1; i++)</a:t>
            </a:r>
          </a:p>
          <a:p>
            <a:r>
              <a:rPr lang="en-US" noProof="1"/>
              <a:t>      arr[i] = arr[i + 1];</a:t>
            </a:r>
          </a:p>
          <a:p>
            <a:r>
              <a:rPr lang="en-US" noProof="1"/>
              <a:t>    arr[end] = </a:t>
            </a:r>
            <a:r>
              <a:rPr lang="en-US" noProof="1" smtClean="0"/>
              <a:t>firstElement;</a:t>
            </a:r>
            <a:endParaRPr lang="en-US" noProof="1"/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46" y="1217977"/>
            <a:ext cx="1197524" cy="391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865812" y="5262554"/>
            <a:ext cx="5611998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5, 1, 5,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5};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Array.Sort(arr);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PermuteRep(arr, 0, arr.Length-1);</a:t>
            </a:r>
          </a:p>
        </p:txBody>
      </p:sp>
    </p:spTree>
    <p:extLst>
      <p:ext uri="{BB962C8B-B14F-4D97-AF65-F5344CB8AC3E}">
        <p14:creationId xmlns:p14="http://schemas.microsoft.com/office/powerpoint/2010/main" val="250469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284301"/>
            <a:ext cx="10363200" cy="1568497"/>
          </a:xfrm>
        </p:spPr>
        <p:txBody>
          <a:bodyPr/>
          <a:lstStyle/>
          <a:p>
            <a:r>
              <a:rPr lang="en-US" dirty="0" smtClean="0"/>
              <a:t>Generating Permutations</a:t>
            </a:r>
            <a:br>
              <a:rPr lang="en-US" dirty="0" smtClean="0"/>
            </a:br>
            <a:r>
              <a:rPr lang="en-US" dirty="0" smtClean="0"/>
              <a:t>with Repetition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2" y="841198"/>
            <a:ext cx="5346700" cy="315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1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351600"/>
            <a:ext cx="10363200" cy="820600"/>
          </a:xfrm>
        </p:spPr>
        <p:txBody>
          <a:bodyPr/>
          <a:lstStyle/>
          <a:p>
            <a:r>
              <a:rPr lang="en-US" dirty="0" smtClean="0"/>
              <a:t>Combinations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467" y="1447800"/>
            <a:ext cx="5297892" cy="3524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0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Combinations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order does not matter!</a:t>
            </a:r>
          </a:p>
          <a:p>
            <a:r>
              <a:rPr lang="en-US" dirty="0" smtClean="0"/>
              <a:t>Two types of combinations:</a:t>
            </a:r>
          </a:p>
          <a:p>
            <a:pPr lvl="1"/>
            <a:r>
              <a:rPr lang="en-US" dirty="0" smtClean="0"/>
              <a:t>Combinations with repetition</a:t>
            </a:r>
          </a:p>
          <a:p>
            <a:pPr lvl="2"/>
            <a:r>
              <a:rPr lang="en-US" dirty="0" smtClean="0"/>
              <a:t>E.g. coins in your pocket</a:t>
            </a:r>
          </a:p>
          <a:p>
            <a:pPr lvl="2"/>
            <a:r>
              <a:rPr lang="en-US" dirty="0" smtClean="0"/>
              <a:t>5, 5, 20, 20, 20, 10, 10</a:t>
            </a:r>
          </a:p>
          <a:p>
            <a:pPr lvl="1"/>
            <a:r>
              <a:rPr lang="en-US" dirty="0" smtClean="0"/>
              <a:t>Combinations with no repetition</a:t>
            </a:r>
          </a:p>
          <a:p>
            <a:pPr lvl="2"/>
            <a:r>
              <a:rPr lang="en-US" dirty="0" smtClean="0"/>
              <a:t>Lottery numbers</a:t>
            </a:r>
          </a:p>
          <a:p>
            <a:pPr lvl="2"/>
            <a:r>
              <a:rPr lang="en-US" dirty="0" smtClean="0"/>
              <a:t>TOTO 6/49, 6/42, 5/35</a:t>
            </a:r>
          </a:p>
          <a:p>
            <a:pPr lvl="2"/>
            <a:r>
              <a:rPr lang="en-US" dirty="0" smtClean="0"/>
              <a:t>2, 14, 15, 27, 30, 33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819400"/>
            <a:ext cx="4578733" cy="3434049"/>
          </a:xfrm>
          <a:prstGeom prst="roundRect">
            <a:avLst>
              <a:gd name="adj" fmla="val 16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0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Back to the 3 of 16 billiard balls</a:t>
            </a:r>
          </a:p>
          <a:p>
            <a:pPr lvl="1"/>
            <a:r>
              <a:rPr lang="en-US" sz="3000" dirty="0" smtClean="0"/>
              <a:t>Many combinations will be the same</a:t>
            </a:r>
          </a:p>
          <a:p>
            <a:pPr lvl="1"/>
            <a:r>
              <a:rPr lang="en-US" sz="3000" dirty="0" smtClean="0"/>
              <a:t>We don't care about the order</a:t>
            </a:r>
          </a:p>
          <a:p>
            <a:r>
              <a:rPr lang="en-US" sz="3200" dirty="0" smtClean="0"/>
              <a:t>Ways to choose </a:t>
            </a:r>
            <a:r>
              <a:rPr lang="en-US" sz="3200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200" dirty="0" smtClean="0"/>
              <a:t> items from set of </a:t>
            </a:r>
            <a:r>
              <a:rPr lang="en-US" sz="3200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/>
              <a:t> items</a:t>
            </a:r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>
              <a:spcBef>
                <a:spcPts val="1800"/>
              </a:spcBef>
            </a:pPr>
            <a:r>
              <a:rPr lang="en-US" sz="3200" dirty="0"/>
              <a:t>Often called "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choose 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200" dirty="0"/>
              <a:t>" (Google it!)</a:t>
            </a:r>
          </a:p>
          <a:p>
            <a:r>
              <a:rPr lang="en-US" sz="3200" dirty="0" smtClean="0"/>
              <a:t>This is how lotteries work, e.g. TOTO 6/49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 without Repetition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706586"/>
              </p:ext>
            </p:extLst>
          </p:nvPr>
        </p:nvGraphicFramePr>
        <p:xfrm>
          <a:off x="8539235" y="1161143"/>
          <a:ext cx="3041577" cy="5468257"/>
        </p:xfrm>
        <a:graphic>
          <a:graphicData uri="http://schemas.openxmlformats.org/drawingml/2006/table">
            <a:tbl>
              <a:tblPr/>
              <a:tblGrid>
                <a:gridCol w="1295400"/>
                <a:gridCol w="1746177"/>
              </a:tblGrid>
              <a:tr h="896257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</a:p>
                    <a:p>
                      <a:pPr algn="ctr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matters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Order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does not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matter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3571"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1 2 3</a:t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1 3 2</a:t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2 1 3</a:t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2 3 1</a:t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3 1 2</a:t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3 2 1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3571"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2 1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</a:t>
                      </a:r>
                      <a:b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bg-BG" sz="24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6612" y="3810000"/>
                <a:ext cx="4724400" cy="959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𝑪</m:t>
                      </m:r>
                      <m:r>
                        <a:rPr lang="en-US" sz="2800" b="1" i="1">
                          <a:latin typeface="Cambria Math"/>
                        </a:rPr>
                        <m:t>(</m:t>
                      </m:r>
                      <m:r>
                        <a:rPr lang="en-US" sz="2800" b="1" i="1">
                          <a:latin typeface="Cambria Math"/>
                        </a:rPr>
                        <m:t>𝒏</m:t>
                      </m:r>
                      <m:r>
                        <a:rPr lang="en-US" sz="2800" b="1" i="1">
                          <a:latin typeface="Cambria Math"/>
                        </a:rPr>
                        <m:t>, </m:t>
                      </m:r>
                      <m:r>
                        <a:rPr lang="en-US" sz="2800" b="1" i="1">
                          <a:latin typeface="Cambria Math"/>
                        </a:rPr>
                        <m:t>𝒌</m:t>
                      </m:r>
                      <m:r>
                        <a:rPr lang="en-US" sz="2800" b="1" i="1">
                          <a:latin typeface="Cambria Math"/>
                        </a:rPr>
                        <m:t>)=</m:t>
                      </m:r>
                      <m:d>
                        <m:dPr>
                          <m:ctrlPr>
                            <a:rPr lang="bg-BG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bg-BG" sz="2800" b="1" i="1">
                                  <a:latin typeface="Cambria Math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  <m:r>
                        <a:rPr lang="bg-BG" sz="28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800" b="1" i="1">
                              <a:latin typeface="Cambria Math"/>
                            </a:rPr>
                            <m:t>𝒏</m:t>
                          </m:r>
                          <m:r>
                            <a:rPr lang="bg-BG" sz="2800" b="1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8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bg-BG" sz="28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2800" b="1" i="1"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  <m:r>
                            <a:rPr lang="bg-BG" sz="2800" b="1" i="1">
                              <a:latin typeface="Cambria Math"/>
                            </a:rPr>
                            <m:t>!</m:t>
                          </m:r>
                          <m:r>
                            <a:rPr lang="bg-BG" sz="2800" b="1" i="1">
                              <a:latin typeface="Cambria Math"/>
                            </a:rPr>
                            <m:t>𝒌</m:t>
                          </m:r>
                          <m:r>
                            <a:rPr lang="bg-BG" sz="2800" b="1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28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12" y="3810000"/>
                <a:ext cx="4724400" cy="9598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4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to generate variations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3000" dirty="0" smtClean="0"/>
              <a:t>Put the numbers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 smtClean="0"/>
              <a:t> 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sz="3000" dirty="0" smtClean="0"/>
              <a:t> at 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generate the rest of the array</a:t>
            </a:r>
            <a:endParaRPr lang="en-US" sz="3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1175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Comb(0,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Algorithm: Combinations without Repetition</a:t>
            </a:r>
            <a:endParaRPr lang="en-US" sz="3800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67612"/>
              </p:ext>
            </p:extLst>
          </p:nvPr>
        </p:nvGraphicFramePr>
        <p:xfrm>
          <a:off x="884422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553792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1172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338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Comb(1,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08679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72936" y="3505200"/>
            <a:ext cx="2607876" cy="2563504"/>
            <a:chOff x="8664973" y="2438400"/>
            <a:chExt cx="2607876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2607876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260787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2607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Comb(k,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155308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17679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29169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Comb(1,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22968"/>
              </p:ext>
            </p:extLst>
          </p:nvPr>
        </p:nvGraphicFramePr>
        <p:xfrm>
          <a:off x="5102416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952767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7654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502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Comb(2,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/>
          <p:cNvSpPr txBox="1">
            <a:spLocks/>
          </p:cNvSpPr>
          <p:nvPr/>
        </p:nvSpPr>
        <p:spPr>
          <a:xfrm>
            <a:off x="581118" y="1236337"/>
            <a:ext cx="11028176" cy="5114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 smtClean="0"/>
              <a:t>void </a:t>
            </a:r>
            <a:r>
              <a:rPr lang="en-US" sz="2400" noProof="1"/>
              <a:t>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</a:t>
            </a:r>
            <a:r>
              <a:rPr lang="en-US" sz="2400" noProof="1" smtClean="0"/>
              <a:t>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{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</a:t>
            </a:r>
            <a:r>
              <a:rPr lang="en-US" sz="2400" noProof="1" smtClean="0"/>
              <a:t>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}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i + 1);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 smtClean="0"/>
              <a:t>}</a:t>
            </a:r>
            <a:endParaRPr lang="en-US" sz="2400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Combinations without 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856412" y="1236337"/>
            <a:ext cx="4752882" cy="3344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2" y="4581117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5;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0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313" y="1821565"/>
            <a:ext cx="4067078" cy="21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284301"/>
            <a:ext cx="10363200" cy="1568497"/>
          </a:xfrm>
        </p:spPr>
        <p:txBody>
          <a:bodyPr/>
          <a:lstStyle/>
          <a:p>
            <a:r>
              <a:rPr lang="en-US" dirty="0" smtClean="0"/>
              <a:t>Generating Combinations</a:t>
            </a:r>
            <a:br>
              <a:rPr lang="en-US" dirty="0" smtClean="0"/>
            </a:br>
            <a:r>
              <a:rPr lang="en-US" dirty="0" smtClean="0"/>
              <a:t>without Repetition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1" y="973836"/>
            <a:ext cx="5610224" cy="306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2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Ice-cream example</a:t>
            </a:r>
          </a:p>
          <a:p>
            <a:pPr lvl="1"/>
            <a:r>
              <a:rPr lang="en-US" dirty="0" smtClean="0"/>
              <a:t>5 flavors of ice-cream: banana,</a:t>
            </a:r>
            <a:br>
              <a:rPr lang="en-US" dirty="0" smtClean="0"/>
            </a:br>
            <a:r>
              <a:rPr lang="en-US" dirty="0" smtClean="0"/>
              <a:t>chocolate, lemon, strawberry and vanilla</a:t>
            </a:r>
          </a:p>
          <a:p>
            <a:pPr lvl="1"/>
            <a:r>
              <a:rPr lang="en-US" dirty="0" smtClean="0"/>
              <a:t>3 scoops</a:t>
            </a:r>
          </a:p>
          <a:p>
            <a:r>
              <a:rPr lang="en-US" dirty="0" smtClean="0"/>
              <a:t>How many combinations will there be?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 with Repetition</a:t>
            </a:r>
            <a:endParaRPr lang="bg-BG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134" y="2970904"/>
            <a:ext cx="2444150" cy="1295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447800"/>
            <a:ext cx="3336795" cy="1037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01312" y="4953000"/>
                <a:ext cx="10298500" cy="1198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b="1" i="1">
                          <a:latin typeface="Cambria Math"/>
                        </a:rPr>
                        <m:t>(</m:t>
                      </m:r>
                      <m:r>
                        <a:rPr lang="en-US" sz="3200" b="1" i="1">
                          <a:latin typeface="Cambria Math"/>
                        </a:rPr>
                        <m:t>𝒏</m:t>
                      </m:r>
                      <m:r>
                        <a:rPr lang="en-US" sz="3200" b="1" i="1">
                          <a:latin typeface="Cambria Math"/>
                        </a:rPr>
                        <m:t>, </m:t>
                      </m:r>
                      <m:r>
                        <a:rPr lang="en-US" sz="3200" b="1" i="1">
                          <a:latin typeface="Cambria Math"/>
                        </a:rPr>
                        <m:t>𝒌</m:t>
                      </m:r>
                      <m:r>
                        <a:rPr lang="en-US" sz="3200" b="1" i="1">
                          <a:latin typeface="Cambria Math"/>
                        </a:rPr>
                        <m:t>)=</m:t>
                      </m:r>
                      <m:d>
                        <m:d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1">
                              <a:latin typeface="Cambria Math"/>
                            </a:rPr>
                            <m:t>!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𝒌</m:t>
                          </m:r>
                          <m:r>
                            <a:rPr lang="en-US" sz="3200" b="1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12" y="4953000"/>
                <a:ext cx="10298500" cy="11988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2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to generate variations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C'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3000" dirty="0" smtClean="0"/>
              <a:t>Put the numbers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 smtClean="0"/>
              <a:t> 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sz="3000" dirty="0" smtClean="0"/>
              <a:t> at 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generate the rest of the array</a:t>
            </a:r>
            <a:endParaRPr lang="en-US" sz="3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0356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CombRep(0,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Algorithm: </a:t>
            </a:r>
            <a:r>
              <a:rPr lang="en-US" sz="3800" smtClean="0"/>
              <a:t>Combinations with </a:t>
            </a:r>
            <a:r>
              <a:rPr lang="en-US" sz="3800" dirty="0" smtClean="0"/>
              <a:t>Repetition</a:t>
            </a:r>
            <a:endParaRPr lang="en-US" sz="3800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00487"/>
              </p:ext>
            </p:extLst>
          </p:nvPr>
        </p:nvGraphicFramePr>
        <p:xfrm>
          <a:off x="693603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362973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926460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3201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CombRep(1,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76916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727525" y="3505200"/>
            <a:ext cx="3049293" cy="2563504"/>
            <a:chOff x="8664973" y="2438400"/>
            <a:chExt cx="3049293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3049293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304929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30222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CombRep(k,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09897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113212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611054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CombRep(1,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01243"/>
              </p:ext>
            </p:extLst>
          </p:nvPr>
        </p:nvGraphicFramePr>
        <p:xfrm>
          <a:off x="4884301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734652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547364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3897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CombRep(2,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Combinatorics </a:t>
            </a:r>
            <a:r>
              <a:rPr lang="en-US" dirty="0"/>
              <a:t>is a branch of </a:t>
            </a:r>
            <a:r>
              <a:rPr lang="en-US" dirty="0" smtClean="0"/>
              <a:t>mathematics</a:t>
            </a:r>
          </a:p>
          <a:p>
            <a:pPr lvl="1"/>
            <a:r>
              <a:rPr lang="en-US" dirty="0" smtClean="0"/>
              <a:t>Study </a:t>
            </a:r>
            <a:r>
              <a:rPr lang="en-US" dirty="0"/>
              <a:t>of </a:t>
            </a:r>
            <a:r>
              <a:rPr lang="en-US" dirty="0" smtClean="0"/>
              <a:t>countable </a:t>
            </a:r>
            <a:r>
              <a:rPr lang="en-US" dirty="0"/>
              <a:t>discrete </a:t>
            </a:r>
            <a:r>
              <a:rPr lang="en-US" dirty="0" smtClean="0"/>
              <a:t>structures</a:t>
            </a:r>
          </a:p>
          <a:p>
            <a:r>
              <a:rPr lang="en-US" dirty="0" smtClean="0"/>
              <a:t>Combinatorial </a:t>
            </a:r>
            <a:r>
              <a:rPr lang="en-US" dirty="0"/>
              <a:t>problems arise </a:t>
            </a:r>
            <a:r>
              <a:rPr lang="en-US" dirty="0" smtClean="0"/>
              <a:t>in many</a:t>
            </a:r>
            <a:br>
              <a:rPr lang="en-US" dirty="0" smtClean="0"/>
            </a:br>
            <a:r>
              <a:rPr lang="en-US" dirty="0" smtClean="0"/>
              <a:t>areas of mathematics / other sciences</a:t>
            </a:r>
          </a:p>
          <a:p>
            <a:pPr lvl="1"/>
            <a:r>
              <a:rPr lang="en-US" dirty="0" smtClean="0"/>
              <a:t>Notably </a:t>
            </a:r>
            <a:r>
              <a:rPr lang="en-US" dirty="0"/>
              <a:t>in algebra, </a:t>
            </a:r>
            <a:r>
              <a:rPr lang="en-US" dirty="0" smtClean="0"/>
              <a:t>probability theory,</a:t>
            </a:r>
            <a:br>
              <a:rPr lang="en-US" dirty="0" smtClean="0"/>
            </a:br>
            <a:r>
              <a:rPr lang="en-US" dirty="0" smtClean="0"/>
              <a:t>statistics, topology, geometry, physics,</a:t>
            </a:r>
            <a:br>
              <a:rPr lang="en-US" dirty="0" smtClean="0"/>
            </a:br>
            <a:r>
              <a:rPr lang="en-US" dirty="0" smtClean="0"/>
              <a:t>chemistry, biology, gambling games, etc.</a:t>
            </a:r>
          </a:p>
          <a:p>
            <a:r>
              <a:rPr lang="en-US" dirty="0" smtClean="0"/>
              <a:t>Programmer's combinatorics concerns</a:t>
            </a:r>
            <a:br>
              <a:rPr lang="en-US" dirty="0" smtClean="0"/>
            </a:br>
            <a:r>
              <a:rPr lang="en-US" dirty="0" smtClean="0"/>
              <a:t>generating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combinatorial structures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Combinatorics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948" y="12192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orld.mathigon.org/resources/Combinatorics/lot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4114800"/>
            <a:ext cx="3164872" cy="2126400"/>
          </a:xfrm>
          <a:prstGeom prst="roundRect">
            <a:avLst>
              <a:gd name="adj" fmla="val 4008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</a:t>
            </a:r>
            <a:r>
              <a:rPr lang="en-US"/>
              <a:t>Combinations </a:t>
            </a:r>
            <a:r>
              <a:rPr lang="en-US" smtClean="0"/>
              <a:t>with </a:t>
            </a:r>
            <a:r>
              <a:rPr lang="en-US" dirty="0"/>
              <a:t>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8" y="1236337"/>
            <a:ext cx="11028176" cy="5096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 smtClean="0"/>
              <a:t>void </a:t>
            </a:r>
            <a:r>
              <a:rPr lang="en-US" sz="2400" noProof="1"/>
              <a:t>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</a:t>
            </a:r>
            <a:r>
              <a:rPr lang="en-US" sz="2400" noProof="1" smtClean="0"/>
              <a:t>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{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</a:t>
            </a:r>
            <a:r>
              <a:rPr lang="en-US" sz="2400" noProof="1" smtClean="0"/>
              <a:t>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}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</a:t>
            </a:r>
            <a:r>
              <a:rPr lang="en-US" sz="2400" noProof="1" smtClean="0"/>
              <a:t>i);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}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856413" y="1236337"/>
            <a:ext cx="4752882" cy="3327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3" y="4563356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0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243" y="1384995"/>
            <a:ext cx="2907218" cy="303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205103"/>
            <a:ext cx="10363200" cy="1568497"/>
          </a:xfrm>
        </p:spPr>
        <p:txBody>
          <a:bodyPr/>
          <a:lstStyle/>
          <a:p>
            <a:r>
              <a:rPr lang="en-US" dirty="0" smtClean="0"/>
              <a:t>Generating Combinations</a:t>
            </a:r>
            <a:br>
              <a:rPr lang="en-US" dirty="0" smtClean="0"/>
            </a:br>
            <a:r>
              <a:rPr lang="en-US" dirty="0" smtClean="0"/>
              <a:t>with Repetition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982833"/>
            <a:ext cx="6705600" cy="292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0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09891"/>
            <a:ext cx="10363200" cy="1568497"/>
          </a:xfrm>
        </p:spPr>
        <p:txBody>
          <a:bodyPr/>
          <a:lstStyle/>
          <a:p>
            <a:r>
              <a:rPr lang="en-US" dirty="0" smtClean="0"/>
              <a:t>Binomial Coefficients</a:t>
            </a:r>
            <a:br>
              <a:rPr lang="en-US" dirty="0" smtClean="0"/>
            </a:br>
            <a:r>
              <a:rPr lang="en-US" dirty="0" smtClean="0"/>
              <a:t>and Pascal's Triangle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60" y="990600"/>
            <a:ext cx="3837306" cy="3451162"/>
          </a:xfrm>
          <a:prstGeom prst="roundRect">
            <a:avLst>
              <a:gd name="adj" fmla="val 147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9" y="2218839"/>
            <a:ext cx="3243353" cy="10607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2207121"/>
            <a:ext cx="3353091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In combinatorics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binomial coefficients </a:t>
            </a:r>
            <a:r>
              <a:rPr lang="en-US" dirty="0" smtClean="0"/>
              <a:t>denote how many ways exist to choose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i="1" dirty="0" smtClean="0"/>
              <a:t> </a:t>
            </a:r>
            <a:r>
              <a:rPr lang="en-US" dirty="0" smtClean="0"/>
              <a:t>elements from a set of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 elements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Binomial coefficients are the coefficients of the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 term in the polynomial expansion of the binomial power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(1 +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lnSpc>
                <a:spcPct val="11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Arranged into rows,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Pascal's triangle </a:t>
            </a:r>
            <a:r>
              <a:rPr lang="en-US" dirty="0" smtClean="0"/>
              <a:t>is composed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Binomial 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7412" y="2546755"/>
                <a:ext cx="4419600" cy="1083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2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2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200" i="1">
                              <a:latin typeface="Cambria Math"/>
                            </a:rPr>
                            <m:t>𝑛</m:t>
                          </m:r>
                          <m:r>
                            <a:rPr lang="bg-BG" sz="32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2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20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2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200" i="1">
                              <a:latin typeface="Cambria Math"/>
                            </a:rPr>
                            <m:t>!</m:t>
                          </m:r>
                          <m:r>
                            <a:rPr lang="bg-BG" sz="3200" i="1">
                              <a:latin typeface="Cambria Math"/>
                            </a:rPr>
                            <m:t>𝑘</m:t>
                          </m:r>
                          <m:r>
                            <a:rPr lang="bg-BG" sz="32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12" y="2546755"/>
                <a:ext cx="4419600" cy="10839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278760" y="5257800"/>
            <a:ext cx="67169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(1 + </a:t>
            </a:r>
            <a:r>
              <a:rPr lang="en-US" sz="3200" i="1" dirty="0"/>
              <a:t>x</a:t>
            </a:r>
            <a:r>
              <a:rPr lang="en-US" sz="3200" dirty="0"/>
              <a:t>)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4</a:t>
            </a:r>
            <a:r>
              <a:rPr lang="en-US" sz="3200" dirty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 +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 </a:t>
            </a:r>
            <a:r>
              <a:rPr lang="en-US" sz="3200" i="1" dirty="0"/>
              <a:t>x</a:t>
            </a:r>
            <a:r>
              <a:rPr lang="en-US" sz="3200" dirty="0"/>
              <a:t> +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sz="3200" i="1" dirty="0"/>
              <a:t>x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2</a:t>
            </a:r>
            <a:r>
              <a:rPr lang="en-US" sz="3200" dirty="0"/>
              <a:t> +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 </a:t>
            </a:r>
            <a:r>
              <a:rPr lang="en-US" sz="3200" i="1" dirty="0"/>
              <a:t>x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3</a:t>
            </a:r>
            <a:r>
              <a:rPr lang="en-US" sz="3200" dirty="0"/>
              <a:t> +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 1</a:t>
            </a:r>
            <a:r>
              <a:rPr lang="en-US" sz="3200" dirty="0"/>
              <a:t> </a:t>
            </a:r>
            <a:r>
              <a:rPr lang="en-US" sz="3200" i="1" dirty="0"/>
              <a:t>x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10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Pascal's triangle shows you how many combinations of objects without repetition are possible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Go down to row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(the top row is 0)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Move along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places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value there is your answer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Build the triangle: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 with "1" at the top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Then continue placing numbers</a:t>
            </a:r>
            <a:br>
              <a:rPr lang="en-US" dirty="0" smtClean="0"/>
            </a:br>
            <a:r>
              <a:rPr lang="en-US" dirty="0" smtClean="0"/>
              <a:t>below it in a triangular pattern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Pascal's Triangle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57" y="3620689"/>
            <a:ext cx="2502909" cy="2551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42212" y="2057400"/>
                <a:ext cx="3962400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000" i="1">
                              <a:latin typeface="Cambria Math"/>
                            </a:rPr>
                            <m:t>𝑛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  <m:r>
                            <a:rPr lang="bg-BG" sz="3000" i="1">
                              <a:latin typeface="Cambria Math"/>
                            </a:rPr>
                            <m:t>𝑘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12" y="2057400"/>
                <a:ext cx="3962400" cy="1021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3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Pascal's triangle is symmetrical</a:t>
            </a:r>
          </a:p>
          <a:p>
            <a:pPr lvl="1"/>
            <a:r>
              <a:rPr lang="en-US" dirty="0" smtClean="0"/>
              <a:t>Numbers on the left side have identical matching</a:t>
            </a:r>
            <a:br>
              <a:rPr lang="en-US" dirty="0" smtClean="0"/>
            </a:br>
            <a:r>
              <a:rPr lang="en-US" dirty="0" smtClean="0"/>
              <a:t>numbers on the right side, like a mirror image</a:t>
            </a:r>
          </a:p>
          <a:p>
            <a:r>
              <a:rPr lang="en-US" dirty="0" smtClean="0"/>
              <a:t>Diagonals:</a:t>
            </a:r>
          </a:p>
          <a:p>
            <a:pPr lvl="1"/>
            <a:r>
              <a:rPr lang="en-US" dirty="0" smtClean="0"/>
              <a:t>First diagonal – only "1"s</a:t>
            </a:r>
          </a:p>
          <a:p>
            <a:pPr lvl="1"/>
            <a:r>
              <a:rPr lang="en-US" dirty="0" smtClean="0"/>
              <a:t>Second diagonal – 1, 2, 3, etc.</a:t>
            </a:r>
          </a:p>
          <a:p>
            <a:pPr lvl="1"/>
            <a:r>
              <a:rPr lang="en-US" dirty="0" smtClean="0"/>
              <a:t>Third diagonal – triangular numbers</a:t>
            </a:r>
          </a:p>
          <a:p>
            <a:r>
              <a:rPr lang="en-US" dirty="0" smtClean="0"/>
              <a:t>Horizontal sums: powers of 2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Pascal's Triangle's (2)</a:t>
            </a:r>
            <a:endParaRPr lang="bg-BG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389" y="1232200"/>
            <a:ext cx="174017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mathsisfun.com/images/pascals-triangle-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19" y="5111888"/>
            <a:ext cx="1755910" cy="128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37" y="3124200"/>
            <a:ext cx="2047875" cy="18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07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</a:t>
            </a:r>
            <a:r>
              <a:rPr lang="en-US" dirty="0" smtClean="0"/>
              <a:t>Coefficients: Calculation</a:t>
            </a:r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22212" y="1572645"/>
            <a:ext cx="10606200" cy="3913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chemeClr val="tx2"/>
                </a:solidFill>
              </a:rPr>
              <a:t>decimal Binom(int </a:t>
            </a:r>
            <a:r>
              <a:rPr lang="en-US" sz="2400" b="1" noProof="1">
                <a:solidFill>
                  <a:schemeClr val="tx2"/>
                </a:solidFill>
              </a:rPr>
              <a:t>n, int k)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{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</a:t>
            </a:r>
            <a:r>
              <a:rPr lang="en-US" sz="2400" b="1" noProof="1" smtClean="0">
                <a:solidFill>
                  <a:schemeClr val="tx2"/>
                </a:solidFill>
              </a:rPr>
              <a:t>if </a:t>
            </a:r>
            <a:r>
              <a:rPr lang="en-US" sz="2400" b="1" noProof="1">
                <a:solidFill>
                  <a:schemeClr val="tx2"/>
                </a:solidFill>
              </a:rPr>
              <a:t>(k &gt;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  </a:t>
            </a:r>
            <a:r>
              <a:rPr lang="en-US" sz="2400" b="1" noProof="1" smtClean="0">
                <a:solidFill>
                  <a:schemeClr val="tx2"/>
                </a:solidFill>
              </a:rPr>
              <a:t>return </a:t>
            </a:r>
            <a:r>
              <a:rPr lang="en-US" sz="2400" b="1" noProof="1">
                <a:solidFill>
                  <a:schemeClr val="tx2"/>
                </a:solidFill>
              </a:rPr>
              <a:t>0;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</a:t>
            </a:r>
            <a:r>
              <a:rPr lang="en-US" sz="2400" b="1" noProof="1" smtClean="0">
                <a:solidFill>
                  <a:schemeClr val="tx2"/>
                </a:solidFill>
              </a:rPr>
              <a:t> </a:t>
            </a:r>
            <a:r>
              <a:rPr lang="en-US" sz="2400" b="1" noProof="1">
                <a:solidFill>
                  <a:schemeClr val="tx2"/>
                </a:solidFill>
              </a:rPr>
              <a:t>if </a:t>
            </a:r>
            <a:r>
              <a:rPr lang="en-US" sz="2400" b="1" noProof="1" smtClean="0">
                <a:solidFill>
                  <a:schemeClr val="tx2"/>
                </a:solidFill>
              </a:rPr>
              <a:t>(k </a:t>
            </a:r>
            <a:r>
              <a:rPr lang="en-US" sz="2400" b="1" noProof="1">
                <a:solidFill>
                  <a:schemeClr val="tx2"/>
                </a:solidFill>
              </a:rPr>
              <a:t>== </a:t>
            </a:r>
            <a:r>
              <a:rPr lang="en-US" sz="2400" b="1" noProof="1" smtClean="0">
                <a:solidFill>
                  <a:schemeClr val="tx2"/>
                </a:solidFill>
              </a:rPr>
              <a:t>0 </a:t>
            </a:r>
            <a:r>
              <a:rPr lang="en-US" sz="2400" b="1" noProof="1">
                <a:solidFill>
                  <a:schemeClr val="tx2"/>
                </a:solidFill>
              </a:rPr>
              <a:t>|| k ==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</a:t>
            </a:r>
            <a:r>
              <a:rPr lang="en-US" sz="2400" b="1" noProof="1" smtClean="0">
                <a:solidFill>
                  <a:schemeClr val="tx2"/>
                </a:solidFill>
              </a:rPr>
              <a:t>  </a:t>
            </a:r>
            <a:r>
              <a:rPr lang="en-US" sz="2400" b="1" noProof="1">
                <a:solidFill>
                  <a:schemeClr val="tx2"/>
                </a:solidFill>
              </a:rPr>
              <a:t>return 1;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</a:t>
            </a:r>
            <a:r>
              <a:rPr lang="en-US" sz="2400" b="1" noProof="1" smtClean="0">
                <a:solidFill>
                  <a:schemeClr val="tx2"/>
                </a:solidFill>
              </a:rPr>
              <a:t> return </a:t>
            </a:r>
            <a:r>
              <a:rPr lang="en-US" sz="2400" b="1" noProof="1">
                <a:solidFill>
                  <a:schemeClr val="tx2"/>
                </a:solidFill>
              </a:rPr>
              <a:t>Binom(n - 1, k - 1) + Binom(n - 1, k);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chemeClr val="tx2"/>
                </a:solidFill>
              </a:rPr>
              <a:t>}</a:t>
            </a:r>
            <a:endParaRPr lang="en-US" sz="2400" b="1" noProof="1">
              <a:solidFill>
                <a:schemeClr val="tx2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776598" y="5614662"/>
            <a:ext cx="1831628" cy="586523"/>
          </a:xfrm>
          <a:prstGeom prst="wedgeRoundRectCallout">
            <a:avLst>
              <a:gd name="adj1" fmla="val -35605"/>
              <a:gd name="adj2" fmla="val -99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slow!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8" name="Picture 4" descr="http://files.softicons.com/download/toolbar-icons/status-icons-set-by-iconleak/png/256x256/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69" y="3975212"/>
            <a:ext cx="1480015" cy="14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4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</a:t>
            </a:r>
            <a:r>
              <a:rPr lang="en-US" dirty="0" smtClean="0"/>
              <a:t>Fast Calculation</a:t>
            </a:r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684212" y="1221732"/>
            <a:ext cx="10882200" cy="5079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const int MAX = 100;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static decimal[,] binomCoeff = new decimal[MAX, MAX];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b="1" noProof="1" smtClean="0">
                <a:solidFill>
                  <a:schemeClr val="tx2"/>
                </a:solidFill>
              </a:rPr>
              <a:t>static </a:t>
            </a:r>
            <a:r>
              <a:rPr lang="en-US" sz="2400" b="1" noProof="1">
                <a:solidFill>
                  <a:schemeClr val="tx2"/>
                </a:solidFill>
              </a:rPr>
              <a:t>decimal Binom(int n, int k)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{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</a:t>
            </a:r>
            <a:r>
              <a:rPr lang="en-US" sz="2400" b="1" noProof="1" smtClean="0">
                <a:solidFill>
                  <a:schemeClr val="tx2"/>
                </a:solidFill>
              </a:rPr>
              <a:t>if </a:t>
            </a:r>
            <a:r>
              <a:rPr lang="en-US" sz="2400" b="1" noProof="1">
                <a:solidFill>
                  <a:schemeClr val="tx2"/>
                </a:solidFill>
              </a:rPr>
              <a:t>(k &gt; n)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  </a:t>
            </a:r>
            <a:r>
              <a:rPr lang="en-US" sz="2400" b="1" noProof="1" smtClean="0">
                <a:solidFill>
                  <a:schemeClr val="tx2"/>
                </a:solidFill>
              </a:rPr>
              <a:t>return </a:t>
            </a:r>
            <a:r>
              <a:rPr lang="en-US" sz="2400" b="1" noProof="1">
                <a:solidFill>
                  <a:schemeClr val="tx2"/>
                </a:solidFill>
              </a:rPr>
              <a:t>0;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</a:t>
            </a:r>
            <a:r>
              <a:rPr lang="en-US" sz="2400" b="1" noProof="1" smtClean="0">
                <a:solidFill>
                  <a:schemeClr val="tx2"/>
                </a:solidFill>
              </a:rPr>
              <a:t> </a:t>
            </a:r>
            <a:r>
              <a:rPr lang="en-US" sz="2400" b="1" noProof="1">
                <a:solidFill>
                  <a:schemeClr val="tx2"/>
                </a:solidFill>
              </a:rPr>
              <a:t>if </a:t>
            </a:r>
            <a:r>
              <a:rPr lang="en-US" sz="2400" b="1" noProof="1" smtClean="0">
                <a:solidFill>
                  <a:schemeClr val="tx2"/>
                </a:solidFill>
              </a:rPr>
              <a:t>(k </a:t>
            </a:r>
            <a:r>
              <a:rPr lang="en-US" sz="2400" b="1" noProof="1">
                <a:solidFill>
                  <a:schemeClr val="tx2"/>
                </a:solidFill>
              </a:rPr>
              <a:t>== </a:t>
            </a:r>
            <a:r>
              <a:rPr lang="en-US" sz="2400" b="1" noProof="1" smtClean="0">
                <a:solidFill>
                  <a:schemeClr val="tx2"/>
                </a:solidFill>
              </a:rPr>
              <a:t>0 </a:t>
            </a:r>
            <a:r>
              <a:rPr lang="en-US" sz="2400" b="1" noProof="1">
                <a:solidFill>
                  <a:schemeClr val="tx2"/>
                </a:solidFill>
              </a:rPr>
              <a:t>|| k == n)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</a:t>
            </a:r>
            <a:r>
              <a:rPr lang="en-US" sz="2400" b="1" noProof="1" smtClean="0">
                <a:solidFill>
                  <a:schemeClr val="tx2"/>
                </a:solidFill>
              </a:rPr>
              <a:t>  </a:t>
            </a:r>
            <a:r>
              <a:rPr lang="en-US" sz="2400" b="1" noProof="1">
                <a:solidFill>
                  <a:schemeClr val="tx2"/>
                </a:solidFill>
              </a:rPr>
              <a:t>return 1;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</a:t>
            </a:r>
            <a:r>
              <a:rPr lang="en-US" sz="2400" b="1" noProof="1" smtClean="0">
                <a:solidFill>
                  <a:schemeClr val="tx2"/>
                </a:solidFill>
              </a:rPr>
              <a:t> </a:t>
            </a:r>
            <a:r>
              <a:rPr lang="en-US" sz="2400" b="1" noProof="1">
                <a:solidFill>
                  <a:schemeClr val="tx2"/>
                </a:solidFill>
              </a:rPr>
              <a:t>if (binomCoeff[n, k] == 0)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  </a:t>
            </a:r>
            <a:r>
              <a:rPr lang="en-US" sz="2400" b="1" noProof="1" smtClean="0">
                <a:solidFill>
                  <a:schemeClr val="tx2"/>
                </a:solidFill>
              </a:rPr>
              <a:t>binomCoeff[n</a:t>
            </a:r>
            <a:r>
              <a:rPr lang="en-US" sz="2400" b="1" noProof="1">
                <a:solidFill>
                  <a:schemeClr val="tx2"/>
                </a:solidFill>
              </a:rPr>
              <a:t>, k] = Binom(n - 1, k - 1) + Binom(n - 1, k);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</a:t>
            </a:r>
            <a:r>
              <a:rPr lang="en-US" sz="2400" b="1" noProof="1" smtClean="0">
                <a:solidFill>
                  <a:schemeClr val="tx2"/>
                </a:solidFill>
              </a:rPr>
              <a:t>return </a:t>
            </a:r>
            <a:r>
              <a:rPr lang="en-US" sz="2400" b="1" noProof="1">
                <a:solidFill>
                  <a:schemeClr val="tx2"/>
                </a:solidFill>
              </a:rPr>
              <a:t>binomCoeff[n, k];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6094412" y="3105622"/>
                <a:ext cx="5472000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3105622"/>
                <a:ext cx="5472000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0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 txBox="1">
            <a:spLocks/>
          </p:cNvSpPr>
          <p:nvPr/>
        </p:nvSpPr>
        <p:spPr>
          <a:xfrm>
            <a:off x="684212" y="1219200"/>
            <a:ext cx="10793598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300" noProof="1" smtClean="0">
                <a:solidFill>
                  <a:schemeClr val="tx2"/>
                </a:solidFill>
              </a:rPr>
              <a:t>int n = 10;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var pascal = new decimal[n + 1];</a:t>
            </a:r>
          </a:p>
          <a:p>
            <a:pPr>
              <a:spcBef>
                <a:spcPts val="1200"/>
              </a:spcBef>
            </a:pPr>
            <a:r>
              <a:rPr lang="en-US" sz="2300" noProof="1" smtClean="0">
                <a:solidFill>
                  <a:schemeClr val="tx2"/>
                </a:solidFill>
              </a:rPr>
              <a:t>for (int row = 0; row &lt;= n; row++)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{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  for (int col = row; col &gt;= 0; col--)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  {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    if (col == 0 || col == row)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      pascal[col] = 1;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    else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      pascal[col] = pascal[col] + pascal[col - 1];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    Console.Write(pascal[col] + " ");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  }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  Console.WriteLine();</a:t>
            </a:r>
          </a:p>
          <a:p>
            <a:r>
              <a:rPr lang="en-US" sz="2300" noProof="1" smtClean="0">
                <a:solidFill>
                  <a:schemeClr val="tx2"/>
                </a:solidFill>
              </a:rPr>
              <a:t>}</a:t>
            </a:r>
            <a:endParaRPr lang="en-US" sz="2300" noProof="1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Pascal's Triangle: </a:t>
            </a:r>
            <a:r>
              <a:rPr lang="en-US" sz="3800" dirty="0"/>
              <a:t>Bottom Up </a:t>
            </a:r>
            <a:r>
              <a:rPr lang="en-US" sz="3800" dirty="0" smtClean="0"/>
              <a:t>Calculation</a:t>
            </a:r>
            <a:endParaRPr lang="en-US" sz="38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8"/>
              <p:cNvSpPr txBox="1">
                <a:spLocks/>
              </p:cNvSpPr>
              <p:nvPr/>
            </p:nvSpPr>
            <p:spPr>
              <a:xfrm>
                <a:off x="7008812" y="1219200"/>
                <a:ext cx="4468998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12" y="1219200"/>
                <a:ext cx="4468998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Formulas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0" y="1182226"/>
            <a:ext cx="11273202" cy="48375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12" y="6248400"/>
            <a:ext cx="7772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http://users.telenet.be/vdmoortel/dirk/Maths/PermVarComb.html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79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</a:pPr>
            <a:r>
              <a:rPr lang="en-US" sz="3500" dirty="0" smtClean="0"/>
              <a:t>A</a:t>
            </a:r>
            <a:r>
              <a:rPr lang="en-US" sz="3500" dirty="0"/>
              <a:t> 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combination</a:t>
            </a:r>
            <a:r>
              <a:rPr lang="en-US" sz="3500" dirty="0"/>
              <a:t> is a </a:t>
            </a:r>
            <a:r>
              <a:rPr lang="en-US" sz="3500" dirty="0" smtClean="0"/>
              <a:t>way of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selecting items from a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collection</a:t>
            </a:r>
          </a:p>
          <a:p>
            <a:pPr lvl="1">
              <a:lnSpc>
                <a:spcPct val="107000"/>
              </a:lnSpc>
            </a:pPr>
            <a:r>
              <a:rPr lang="en-US" dirty="0"/>
              <a:t>Such that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</a:t>
            </a:r>
            <a:r>
              <a:rPr lang="en-US" dirty="0"/>
              <a:t>of the items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not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7000"/>
              </a:lnSpc>
            </a:pPr>
            <a:r>
              <a:rPr lang="en-US" sz="3500" dirty="0" smtClean="0"/>
              <a:t>Example: </a:t>
            </a:r>
            <a:r>
              <a:rPr lang="en-US" sz="3500" i="1" dirty="0" smtClean="0"/>
              <a:t>"A </a:t>
            </a:r>
            <a:r>
              <a:rPr lang="en-US" sz="3500" i="1" dirty="0"/>
              <a:t>fruit salad is a combination </a:t>
            </a:r>
            <a:r>
              <a:rPr lang="en-US" sz="3500" i="1" dirty="0" smtClean="0"/>
              <a:t>of</a:t>
            </a:r>
            <a:br>
              <a:rPr lang="en-US" sz="3500" i="1" dirty="0" smtClean="0"/>
            </a:br>
            <a:r>
              <a:rPr lang="en-US" sz="3500" i="1" dirty="0" smtClean="0"/>
              <a:t>grapes, strawberries and bananas</a:t>
            </a:r>
            <a:r>
              <a:rPr lang="en-US" sz="3500" i="1" dirty="0"/>
              <a:t>"</a:t>
            </a:r>
            <a:r>
              <a:rPr lang="en-US" sz="3500" dirty="0"/>
              <a:t> </a:t>
            </a:r>
            <a:endParaRPr lang="en-US" sz="3500" dirty="0" smtClean="0"/>
          </a:p>
          <a:p>
            <a:pPr lvl="1">
              <a:lnSpc>
                <a:spcPct val="107000"/>
              </a:lnSpc>
            </a:pPr>
            <a:r>
              <a:rPr lang="en-US" dirty="0" smtClean="0"/>
              <a:t>We </a:t>
            </a:r>
            <a:r>
              <a:rPr lang="en-US" dirty="0"/>
              <a:t>don't care what </a:t>
            </a:r>
            <a:r>
              <a:rPr lang="en-US" dirty="0" smtClean="0"/>
              <a:t>order the </a:t>
            </a:r>
            <a:r>
              <a:rPr lang="en-US" dirty="0"/>
              <a:t>fruits are </a:t>
            </a:r>
            <a:r>
              <a:rPr lang="en-US" dirty="0" smtClean="0"/>
              <a:t>in</a:t>
            </a:r>
          </a:p>
          <a:p>
            <a:pPr lvl="2">
              <a:lnSpc>
                <a:spcPct val="107000"/>
              </a:lnSpc>
            </a:pPr>
            <a:r>
              <a:rPr lang="en-US" dirty="0" smtClean="0"/>
              <a:t>"</a:t>
            </a:r>
            <a:r>
              <a:rPr lang="en-US" i="1" dirty="0"/>
              <a:t>bananas, </a:t>
            </a:r>
            <a:r>
              <a:rPr lang="en-US" i="1" dirty="0" smtClean="0"/>
              <a:t>grapes and strawberries</a:t>
            </a:r>
            <a:r>
              <a:rPr lang="en-US" dirty="0" smtClean="0"/>
              <a:t>" or</a:t>
            </a:r>
            <a:br>
              <a:rPr lang="en-US" dirty="0" smtClean="0"/>
            </a:br>
            <a:r>
              <a:rPr lang="en-US" dirty="0" smtClean="0"/>
              <a:t>"</a:t>
            </a:r>
            <a:r>
              <a:rPr lang="en-US" i="1" dirty="0" smtClean="0"/>
              <a:t>grapes, </a:t>
            </a:r>
            <a:r>
              <a:rPr lang="en-US" i="1" dirty="0"/>
              <a:t>bananas </a:t>
            </a:r>
            <a:r>
              <a:rPr lang="en-US" i="1" dirty="0" smtClean="0"/>
              <a:t>and strawberries</a:t>
            </a:r>
            <a:r>
              <a:rPr lang="en-US" dirty="0" smtClean="0"/>
              <a:t>"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it </a:t>
            </a:r>
            <a:r>
              <a:rPr lang="en-US" dirty="0" smtClean="0"/>
              <a:t>is the </a:t>
            </a:r>
            <a:r>
              <a:rPr lang="en-US" dirty="0"/>
              <a:t>same </a:t>
            </a:r>
            <a:r>
              <a:rPr lang="en-US" dirty="0" smtClean="0"/>
              <a:t>salad</a:t>
            </a:r>
          </a:p>
          <a:p>
            <a:pPr>
              <a:lnSpc>
                <a:spcPct val="107000"/>
              </a:lnSpc>
            </a:pPr>
            <a:r>
              <a:rPr lang="en-US" sz="3500" dirty="0" smtClean="0"/>
              <a:t>If the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order doesn't matter</a:t>
            </a:r>
            <a:r>
              <a:rPr lang="en-US" sz="3500" dirty="0" smtClean="0"/>
              <a:t> </a:t>
            </a:r>
            <a:r>
              <a:rPr lang="en-US" sz="3500" dirty="0" smtClean="0">
                <a:sym typeface="Wingdings" panose="05000000000000000000" pitchFamily="2" charset="2"/>
              </a:rPr>
              <a:t>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combination</a:t>
            </a:r>
          </a:p>
          <a:p>
            <a:pPr lvl="1">
              <a:lnSpc>
                <a:spcPct val="107000"/>
              </a:lnSpc>
            </a:pPr>
            <a:r>
              <a:rPr lang="en-US" dirty="0" smtClean="0"/>
              <a:t>E.g. select 3 fruits (in any order) from a collection of 10 kinds of fruits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 Combinations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2590800"/>
            <a:ext cx="3200400" cy="32004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8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dirty="0" smtClean="0"/>
              <a:t>Recursive algorithms are powerful in</a:t>
            </a:r>
            <a:br>
              <a:rPr lang="en-US" sz="3200" dirty="0" smtClean="0"/>
            </a:br>
            <a:r>
              <a:rPr lang="en-US" sz="3200" dirty="0" smtClean="0"/>
              <a:t>generating combinatorial structures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3000" dirty="0" smtClean="0"/>
              <a:t>Variations, permutations, combinations</a:t>
            </a:r>
            <a:endParaRPr lang="en-US" sz="3000" dirty="0"/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3000" dirty="0" smtClean="0"/>
              <a:t>With and without repetition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dirty="0" smtClean="0"/>
              <a:t>Binomial coefficients provide can</a:t>
            </a:r>
            <a:br>
              <a:rPr lang="en-US" sz="3200" dirty="0" smtClean="0"/>
            </a:br>
            <a:r>
              <a:rPr lang="en-US" sz="3200" dirty="0" smtClean="0"/>
              <a:t>compute the number of ways to choose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200" dirty="0" smtClean="0"/>
              <a:t> distinct elements from a set 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/>
              <a:t> elements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3000" dirty="0" smtClean="0"/>
              <a:t>Calculated by the Pascal's triangle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dirty="0" smtClean="0"/>
              <a:t>Gray code generates the binary vectors, so that</a:t>
            </a:r>
            <a:br>
              <a:rPr lang="en-US" sz="3200" dirty="0" smtClean="0"/>
            </a:br>
            <a:r>
              <a:rPr lang="en-US" sz="3200" dirty="0" smtClean="0"/>
              <a:t>two </a:t>
            </a:r>
            <a:r>
              <a:rPr lang="en-US" sz="3200" dirty="0"/>
              <a:t>successive values differ in only one bit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56" y="12954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vignette3.wikia.nocookie.net/pvzcc/images/4/4c/Dice.png/revision/latest?cb=201303051207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56" y="3581400"/>
            <a:ext cx="1367856" cy="103045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082" y="4509247"/>
            <a:ext cx="2054530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Combinatorial Algorithms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softuni.bg/trainings/1331/algorithms-april-2016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26820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7000"/>
              </a:lnSpc>
            </a:pPr>
            <a:r>
              <a:rPr lang="en-US" sz="3200" dirty="0"/>
              <a:t>A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permutation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rearrangement</a:t>
            </a:r>
            <a:r>
              <a:rPr lang="en-US" sz="3200" dirty="0"/>
              <a:t> of the items from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collection</a:t>
            </a:r>
            <a:endParaRPr lang="en-US" sz="3200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7000"/>
              </a:lnSpc>
            </a:pPr>
            <a:r>
              <a:rPr lang="en-US" sz="3200" dirty="0" smtClean="0"/>
              <a:t>A</a:t>
            </a:r>
            <a:r>
              <a:rPr lang="en-US" sz="3200" dirty="0"/>
              <a:t> 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variation</a:t>
            </a:r>
            <a:r>
              <a:rPr lang="en-US" sz="3200" dirty="0"/>
              <a:t> 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permuted combination</a:t>
            </a:r>
            <a:r>
              <a:rPr lang="en-US" sz="3200" dirty="0" smtClean="0"/>
              <a:t>) is</a:t>
            </a:r>
          </a:p>
          <a:p>
            <a:pPr lvl="1">
              <a:lnSpc>
                <a:spcPct val="97000"/>
              </a:lnSpc>
            </a:pPr>
            <a:r>
              <a:rPr lang="en-US" sz="3000" dirty="0" smtClean="0"/>
              <a:t>A </a:t>
            </a:r>
            <a:r>
              <a:rPr lang="en-US" sz="3000" dirty="0"/>
              <a:t>way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selecting items from a collection</a:t>
            </a:r>
          </a:p>
          <a:p>
            <a:pPr lvl="1">
              <a:lnSpc>
                <a:spcPct val="97000"/>
              </a:lnSpc>
            </a:pPr>
            <a:r>
              <a:rPr lang="en-US" sz="3000" dirty="0"/>
              <a:t>Such that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of the items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matters</a:t>
            </a:r>
            <a:endParaRPr lang="en-US" sz="3000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7000"/>
              </a:lnSpc>
            </a:pPr>
            <a:r>
              <a:rPr lang="en-US" sz="3200" i="1" dirty="0" smtClean="0"/>
              <a:t>"</a:t>
            </a:r>
            <a:r>
              <a:rPr lang="en-US" sz="3200" i="1" dirty="0"/>
              <a:t>The combination to the safe </a:t>
            </a:r>
            <a:r>
              <a:rPr lang="en-US" sz="3200" i="1" dirty="0" smtClean="0"/>
              <a:t>is 4385"</a:t>
            </a:r>
            <a:endParaRPr lang="en-US" sz="3200" dirty="0" smtClean="0"/>
          </a:p>
          <a:p>
            <a:pPr lvl="1">
              <a:lnSpc>
                <a:spcPct val="97000"/>
              </a:lnSpc>
            </a:pPr>
            <a:r>
              <a:rPr lang="en-US" sz="3000" dirty="0" smtClean="0"/>
              <a:t>Now </a:t>
            </a:r>
            <a:r>
              <a:rPr lang="en-US" sz="3000" dirty="0"/>
              <a:t>we do care about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</a:t>
            </a:r>
          </a:p>
          <a:p>
            <a:pPr lvl="1">
              <a:lnSpc>
                <a:spcPct val="97000"/>
              </a:lnSpc>
            </a:pPr>
            <a:r>
              <a:rPr lang="en-US" sz="3000" dirty="0" smtClean="0"/>
              <a:t>"</a:t>
            </a:r>
            <a:r>
              <a:rPr lang="en-US" sz="3000" i="1" dirty="0" smtClean="0"/>
              <a:t>845</a:t>
            </a:r>
            <a:r>
              <a:rPr lang="en-US" sz="3000" i="1" dirty="0"/>
              <a:t>3</a:t>
            </a:r>
            <a:r>
              <a:rPr lang="en-US" sz="3000" dirty="0" smtClean="0"/>
              <a:t>" </a:t>
            </a:r>
            <a:r>
              <a:rPr lang="en-US" sz="3000" dirty="0"/>
              <a:t>would not </a:t>
            </a:r>
            <a:r>
              <a:rPr lang="en-US" sz="3000" dirty="0" smtClean="0"/>
              <a:t>work, it </a:t>
            </a:r>
            <a:r>
              <a:rPr lang="en-US" sz="3000" dirty="0"/>
              <a:t>has to be exactly </a:t>
            </a:r>
            <a:r>
              <a:rPr lang="en-US" sz="3000" i="1" dirty="0" smtClean="0"/>
              <a:t>4-3-8-5</a:t>
            </a:r>
            <a:endParaRPr lang="en-US" sz="3000" i="1" dirty="0"/>
          </a:p>
          <a:p>
            <a:pPr>
              <a:lnSpc>
                <a:spcPct val="97000"/>
              </a:lnSpc>
            </a:pPr>
            <a:r>
              <a:rPr lang="en-US" sz="3200" noProof="1" smtClean="0"/>
              <a:t>If the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order does matter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noProof="1" smtClean="0">
                <a:sym typeface="Wingdings" panose="05000000000000000000" pitchFamily="2" charset="2"/>
              </a:rPr>
              <a:t> variation /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permutation</a:t>
            </a:r>
          </a:p>
          <a:p>
            <a:pPr lvl="1">
              <a:lnSpc>
                <a:spcPct val="97000"/>
              </a:lnSpc>
            </a:pPr>
            <a:r>
              <a:rPr lang="en-US" sz="3000" dirty="0" smtClean="0"/>
              <a:t>A variation / permutation is an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ordered combination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 Permutations and Variations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155455"/>
            <a:ext cx="3909427" cy="226414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33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331705"/>
            <a:ext cx="7924800" cy="820600"/>
          </a:xfrm>
        </p:spPr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pic>
        <p:nvPicPr>
          <p:cNvPr id="1026" name="Picture 2" descr="http://upload.wikimedia.org/wikipedia/commons/0/0e/Rubik's_cube_vari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2" y="2524125"/>
            <a:ext cx="5715000" cy="3419475"/>
          </a:xfrm>
          <a:prstGeom prst="roundRect">
            <a:avLst>
              <a:gd name="adj" fmla="val 2081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1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151124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Variations (with repetition)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Choose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items (ordered) from a collection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items, with repetition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Looks like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nested loops from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When you have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things to choose from,</a:t>
            </a:r>
            <a:br>
              <a:rPr lang="en-US" dirty="0" smtClean="0"/>
            </a:br>
            <a:r>
              <a:rPr lang="en-US" dirty="0" smtClean="0"/>
              <a:t>you have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choices each time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When choosing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of them, the variations are:</a:t>
            </a:r>
          </a:p>
          <a:p>
            <a:pPr lvl="1">
              <a:lnSpc>
                <a:spcPct val="110000"/>
              </a:lnSpc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×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× ... ×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times)</a:t>
            </a:r>
          </a:p>
          <a:p>
            <a:pPr lvl="1">
              <a:lnSpc>
                <a:spcPct val="110000"/>
              </a:lnSpc>
            </a:pP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) = 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i="1" baseline="30000" noProof="1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endParaRPr lang="en-US" i="1" baseline="30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9" y="1264849"/>
            <a:ext cx="2130404" cy="5135951"/>
          </a:xfrm>
          <a:prstGeom prst="roundRect">
            <a:avLst>
              <a:gd name="adj" fmla="val 65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0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in the lock below, there are 10 numbers to choose from {0, 1</a:t>
            </a:r>
            <a:r>
              <a:rPr lang="en-US" smtClean="0"/>
              <a:t>, …, 9} </a:t>
            </a:r>
            <a:r>
              <a:rPr lang="en-US" dirty="0" smtClean="0"/>
              <a:t>and you choose 3 times some of them:</a:t>
            </a:r>
          </a:p>
          <a:p>
            <a:pPr lvl="1"/>
            <a:r>
              <a:rPr lang="en-US" dirty="0" smtClean="0"/>
              <a:t>10 × 10 × 10 (3 times) = 10</a:t>
            </a:r>
            <a:r>
              <a:rPr lang="en-US" baseline="30000" dirty="0" smtClean="0"/>
              <a:t>3</a:t>
            </a:r>
            <a:r>
              <a:rPr lang="en-US" dirty="0" smtClean="0"/>
              <a:t> = 1 000 variations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 variations from {0, 0, 0} to {9, 9, 9}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(2)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221594"/>
            <a:ext cx="4419600" cy="234100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9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2980</Words>
  <Application>Microsoft Office PowerPoint</Application>
  <PresentationFormat>Custom</PresentationFormat>
  <Paragraphs>789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Combinatorial Algorithms</vt:lpstr>
      <vt:lpstr>Table of Contents</vt:lpstr>
      <vt:lpstr>Definitions in Combinatorics</vt:lpstr>
      <vt:lpstr>Combinatorics</vt:lpstr>
      <vt:lpstr>Definitions: Combinations</vt:lpstr>
      <vt:lpstr>Definitions: Permutations and Variations</vt:lpstr>
      <vt:lpstr>Variations</vt:lpstr>
      <vt:lpstr>Variations</vt:lpstr>
      <vt:lpstr>Variations (2)</vt:lpstr>
      <vt:lpstr>Algorithm: Variations with Repetition</vt:lpstr>
      <vt:lpstr>Generating Variations with Repetition</vt:lpstr>
      <vt:lpstr>Variations: Iterative Algorithm</vt:lpstr>
      <vt:lpstr>Generating Variations Iteratively – Example </vt:lpstr>
      <vt:lpstr>Variations with Repetition – Iterative</vt:lpstr>
      <vt:lpstr>Generating Variations with Repetition</vt:lpstr>
      <vt:lpstr>Variations without Repetition</vt:lpstr>
      <vt:lpstr>Variations without Repetition</vt:lpstr>
      <vt:lpstr>Algorithm: Variations without Repetition</vt:lpstr>
      <vt:lpstr>Generating Variations without Repetition</vt:lpstr>
      <vt:lpstr>Variations without Repetition</vt:lpstr>
      <vt:lpstr>Variations: a Better Algorithm</vt:lpstr>
      <vt:lpstr>Better Algorithm: Variations (No Repeats)</vt:lpstr>
      <vt:lpstr>Permutations</vt:lpstr>
      <vt:lpstr>Permutations</vt:lpstr>
      <vt:lpstr>Algorithm: Permutations</vt:lpstr>
      <vt:lpstr>Generating Permutations</vt:lpstr>
      <vt:lpstr>Generating Permutations</vt:lpstr>
      <vt:lpstr>Permutations with Repetition</vt:lpstr>
      <vt:lpstr>Algorithm: Permutations with Repetition</vt:lpstr>
      <vt:lpstr>Generating Permutations with Repetition</vt:lpstr>
      <vt:lpstr>Generating Permutations with Repetition</vt:lpstr>
      <vt:lpstr>Combinations</vt:lpstr>
      <vt:lpstr>Combinations</vt:lpstr>
      <vt:lpstr>Combinations without Repetition</vt:lpstr>
      <vt:lpstr>Algorithm: Combinations without Repetition</vt:lpstr>
      <vt:lpstr>Generate Combinations without Repetition</vt:lpstr>
      <vt:lpstr>Generating Combinations without Repetition</vt:lpstr>
      <vt:lpstr>Combinations with Repetition</vt:lpstr>
      <vt:lpstr>Algorithm: Combinations with Repetition</vt:lpstr>
      <vt:lpstr>Generate Combinations with Repetition</vt:lpstr>
      <vt:lpstr>Generating Combinations with Repetition</vt:lpstr>
      <vt:lpstr>Binomial Coefficients and Pascal's Triangle</vt:lpstr>
      <vt:lpstr>Binomial Coefficients</vt:lpstr>
      <vt:lpstr>Pascal's Triangle</vt:lpstr>
      <vt:lpstr>Pascal's Triangle's (2)</vt:lpstr>
      <vt:lpstr>Binomial Coefficients: Calculation</vt:lpstr>
      <vt:lpstr>Binomial Coefficients: Fast Calculation</vt:lpstr>
      <vt:lpstr>Pascal's Triangle: Bottom Up Calculation</vt:lpstr>
      <vt:lpstr>Combinatorial Formulas</vt:lpstr>
      <vt:lpstr>Summary</vt:lpstr>
      <vt:lpstr>Combinatorial Algorithms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Combinatorial Algorithms</dc:title>
  <dc:subject>Software Development Course</dc:subject>
  <dc:creator/>
  <cp:keywords>combinations, variation, permutations, algorithms, combinatorics, recursion,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2016-04-08T09:15:30Z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